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15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5D1A-5CC7-4B1B-8E67-0A96E40CDB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D19E-752A-46A5-9E09-14A934F2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/>
              <a:t>Efek</a:t>
            </a:r>
            <a:r>
              <a:rPr lang="en-US" sz="5400" b="1" dirty="0" smtClean="0"/>
              <a:t> Dari </a:t>
            </a:r>
            <a:r>
              <a:rPr lang="en-US" sz="5400" b="1" dirty="0" err="1" smtClean="0"/>
              <a:t>Upah</a:t>
            </a:r>
            <a:r>
              <a:rPr lang="en-US" sz="5400" b="1" dirty="0" smtClean="0"/>
              <a:t> Minimum</a:t>
            </a:r>
            <a:br>
              <a:rPr lang="en-US" sz="5400" b="1" dirty="0" smtClean="0"/>
            </a:br>
            <a:r>
              <a:rPr lang="en-US" sz="5400" b="1" dirty="0" err="1" smtClean="0"/>
              <a:t>di</a:t>
            </a:r>
            <a:r>
              <a:rPr lang="en-US" sz="5400" b="1" dirty="0" smtClean="0"/>
              <a:t> </a:t>
            </a:r>
            <a:r>
              <a:rPr lang="en-US" sz="5400" b="1" dirty="0" smtClean="0"/>
              <a:t>Indonesia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10200"/>
            <a:ext cx="7010400" cy="1219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Puspasari</a:t>
            </a:r>
            <a:r>
              <a:rPr lang="en-US" b="1" dirty="0" smtClean="0">
                <a:solidFill>
                  <a:schemeClr val="tx1"/>
                </a:solidFill>
              </a:rPr>
              <a:t> W </a:t>
            </a:r>
            <a:r>
              <a:rPr lang="en-US" b="1" dirty="0" err="1" smtClean="0">
                <a:solidFill>
                  <a:schemeClr val="tx1"/>
                </a:solidFill>
              </a:rPr>
              <a:t>Astuti</a:t>
            </a:r>
            <a:r>
              <a:rPr lang="en-US" b="1" dirty="0" smtClean="0">
                <a:solidFill>
                  <a:schemeClr val="tx1"/>
                </a:solidFill>
              </a:rPr>
              <a:t> 135020400111018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Putri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Rizki</a:t>
            </a:r>
            <a:r>
              <a:rPr lang="en-US" b="1" dirty="0" smtClean="0">
                <a:solidFill>
                  <a:schemeClr val="tx1"/>
                </a:solidFill>
              </a:rPr>
              <a:t> Lestari 135020401111025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b="1" dirty="0" err="1"/>
              <a:t>Kenaikan</a:t>
            </a:r>
            <a:r>
              <a:rPr lang="en-US" b="1" dirty="0"/>
              <a:t> </a:t>
            </a:r>
            <a:r>
              <a:rPr lang="en-US" b="1" dirty="0" err="1"/>
              <a:t>Upah</a:t>
            </a:r>
            <a:r>
              <a:rPr lang="en-US" b="1" dirty="0"/>
              <a:t> Minimum </a:t>
            </a:r>
            <a:r>
              <a:rPr lang="en-US" b="1" dirty="0" err="1" smtClean="0"/>
              <a:t>Provinsi</a:t>
            </a:r>
            <a:r>
              <a:rPr lang="en-US" b="1" dirty="0" smtClean="0"/>
              <a:t> (UMP) </a:t>
            </a:r>
            <a:r>
              <a:rPr lang="en-US" b="1" dirty="0" err="1" smtClean="0"/>
              <a:t>Tinggi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153400" cy="4419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Undang-undang</a:t>
            </a:r>
            <a:r>
              <a:rPr lang="en-US" sz="1800" dirty="0">
                <a:solidFill>
                  <a:schemeClr val="tx1"/>
                </a:solidFill>
              </a:rPr>
              <a:t> No. 13 </a:t>
            </a:r>
            <a:r>
              <a:rPr lang="en-US" sz="1800" dirty="0" err="1">
                <a:solidFill>
                  <a:schemeClr val="tx1"/>
                </a:solidFill>
              </a:rPr>
              <a:t>Tahun</a:t>
            </a:r>
            <a:r>
              <a:rPr lang="en-US" sz="1800" dirty="0">
                <a:solidFill>
                  <a:schemeClr val="tx1"/>
                </a:solidFill>
              </a:rPr>
              <a:t> 2003 </a:t>
            </a:r>
            <a:r>
              <a:rPr lang="en-US" sz="1800" dirty="0" err="1">
                <a:solidFill>
                  <a:schemeClr val="tx1"/>
                </a:solidFill>
              </a:rPr>
              <a:t>tentang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Ketenagakerjaan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mensyaratkan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bahwa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pengusaha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dilarang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membayar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upah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lebih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rendah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Upah</a:t>
            </a:r>
            <a:r>
              <a:rPr lang="en-US" sz="1800" dirty="0">
                <a:solidFill>
                  <a:schemeClr val="tx1"/>
                </a:solidFill>
              </a:rPr>
              <a:t> Minimum. </a:t>
            </a:r>
            <a:r>
              <a:rPr lang="en-US" sz="1800" dirty="0" err="1">
                <a:solidFill>
                  <a:schemeClr val="tx1"/>
                </a:solidFill>
              </a:rPr>
              <a:t>Bagi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pengusaha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mampu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membayar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upah</a:t>
            </a:r>
            <a:r>
              <a:rPr lang="en-US" sz="1800" dirty="0">
                <a:solidFill>
                  <a:schemeClr val="tx1"/>
                </a:solidFill>
              </a:rPr>
              <a:t> minimum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penangguhan</a:t>
            </a:r>
            <a:r>
              <a:rPr lang="en-US" sz="1800" dirty="0">
                <a:solidFill>
                  <a:schemeClr val="tx1"/>
                </a:solidFill>
              </a:rPr>
              <a:t>. Hal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sebagaimana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diatur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Kepmenakertrans</a:t>
            </a:r>
            <a:r>
              <a:rPr lang="en-US" sz="1800" dirty="0">
                <a:solidFill>
                  <a:schemeClr val="tx1"/>
                </a:solidFill>
              </a:rPr>
              <a:t> No: KEP. 231 /MEN/2003 </a:t>
            </a:r>
            <a:r>
              <a:rPr lang="en-US" sz="1800" dirty="0" err="1">
                <a:solidFill>
                  <a:schemeClr val="tx1"/>
                </a:solidFill>
              </a:rPr>
              <a:t>Tentang</a:t>
            </a:r>
            <a:r>
              <a:rPr lang="en-US" sz="1800" dirty="0">
                <a:solidFill>
                  <a:schemeClr val="tx1"/>
                </a:solidFill>
              </a:rPr>
              <a:t> Tata Cara </a:t>
            </a:r>
            <a:r>
              <a:rPr lang="en-US" sz="1800" dirty="0" err="1">
                <a:solidFill>
                  <a:schemeClr val="tx1"/>
                </a:solidFill>
              </a:rPr>
              <a:t>Penangguhan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Pelaksanaan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Upah</a:t>
            </a:r>
            <a:r>
              <a:rPr lang="en-US" sz="1800" dirty="0">
                <a:solidFill>
                  <a:schemeClr val="tx1"/>
                </a:solidFill>
              </a:rPr>
              <a:t> Minimum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</a:rPr>
              <a:t>Beberapa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implikasi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muncul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akibat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kenaikan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upah</a:t>
            </a:r>
            <a:r>
              <a:rPr lang="en-US" sz="1800" dirty="0">
                <a:solidFill>
                  <a:schemeClr val="tx1"/>
                </a:solidFill>
              </a:rPr>
              <a:t> minimum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berikut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Peningkatan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biaya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tenaga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kerja</a:t>
            </a:r>
            <a:r>
              <a:rPr lang="en-US" sz="1800" b="1" dirty="0">
                <a:solidFill>
                  <a:schemeClr val="tx1"/>
                </a:solidFill>
              </a:rPr>
              <a:t> (personnel cost)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</a:rPr>
              <a:t>Menurunnya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Saing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Produk</a:t>
            </a:r>
            <a:r>
              <a:rPr lang="en-US" sz="1800" b="1" dirty="0">
                <a:solidFill>
                  <a:schemeClr val="tx1"/>
                </a:solidFill>
              </a:rPr>
              <a:t> Indonesia </a:t>
            </a:r>
            <a:r>
              <a:rPr lang="en-US" sz="1800" b="1" dirty="0" err="1">
                <a:solidFill>
                  <a:schemeClr val="tx1"/>
                </a:solidFill>
              </a:rPr>
              <a:t>di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Manca</a:t>
            </a:r>
            <a:r>
              <a:rPr lang="en-US" sz="1800" b="1" dirty="0">
                <a:solidFill>
                  <a:schemeClr val="tx1"/>
                </a:solidFill>
              </a:rPr>
              <a:t> Negara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</a:rPr>
              <a:t>Subtitusi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tenaga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kerja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dengan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mesin</a:t>
            </a:r>
            <a:r>
              <a:rPr lang="en-US" sz="1800" b="1" dirty="0">
                <a:solidFill>
                  <a:schemeClr val="tx1"/>
                </a:solidFill>
              </a:rPr>
              <a:t> semi </a:t>
            </a:r>
            <a:r>
              <a:rPr lang="en-US" sz="1800" b="1" dirty="0" err="1">
                <a:solidFill>
                  <a:schemeClr val="tx1"/>
                </a:solidFill>
              </a:rPr>
              <a:t>otomatis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atau</a:t>
            </a:r>
            <a:r>
              <a:rPr lang="en-US" sz="1800" b="1" dirty="0">
                <a:solidFill>
                  <a:schemeClr val="tx1"/>
                </a:solidFill>
              </a:rPr>
              <a:t> high </a:t>
            </a:r>
            <a:r>
              <a:rPr lang="en-US" sz="1800" b="1" dirty="0" err="1">
                <a:solidFill>
                  <a:schemeClr val="tx1"/>
                </a:solidFill>
              </a:rPr>
              <a:t>teknologi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</a:rPr>
              <a:t>Relokasi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perusahaan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daerah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upah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lebih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rendah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Solusi Kenaikan Upah Minimum Tanpa PHK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pengupahan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minimum, </a:t>
            </a:r>
            <a:r>
              <a:rPr lang="en-US" dirty="0" err="1" smtClean="0"/>
              <a:t>upah</a:t>
            </a:r>
            <a:r>
              <a:rPr lang="en-US" dirty="0" smtClean="0"/>
              <a:t> minimum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kesejahteraannya</a:t>
            </a:r>
            <a:r>
              <a:rPr lang="en-US" dirty="0" smtClean="0"/>
              <a:t>. Di </a:t>
            </a:r>
            <a:r>
              <a:rPr lang="en-US" dirty="0" err="1" smtClean="0"/>
              <a:t>tahun</a:t>
            </a:r>
            <a:r>
              <a:rPr lang="en-US" dirty="0" smtClean="0"/>
              <a:t> 2013,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minimum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minimum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.  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bangkrut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PHK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pekerja-pekerjanya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Minimum.</a:t>
            </a:r>
          </a:p>
          <a:p>
            <a:r>
              <a:rPr lang="en-US" b="1" dirty="0" smtClean="0"/>
              <a:t>(1)    </a:t>
            </a:r>
            <a:r>
              <a:rPr lang="en-US" b="1" dirty="0" err="1" smtClean="0"/>
              <a:t>Perlunya</a:t>
            </a:r>
            <a:r>
              <a:rPr lang="en-US" b="1" dirty="0" smtClean="0"/>
              <a:t> </a:t>
            </a:r>
            <a:r>
              <a:rPr lang="en-US" b="1" dirty="0" err="1" smtClean="0"/>
              <a:t>kepatuhan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regulasi</a:t>
            </a:r>
            <a:endParaRPr lang="en-US" dirty="0" smtClean="0"/>
          </a:p>
          <a:p>
            <a:r>
              <a:rPr lang="en-US" b="1" dirty="0" smtClean="0"/>
              <a:t>(2)    </a:t>
            </a:r>
            <a:r>
              <a:rPr lang="en-US" b="1" dirty="0" err="1" smtClean="0"/>
              <a:t>Mekanisme</a:t>
            </a:r>
            <a:r>
              <a:rPr lang="en-US" b="1" dirty="0" smtClean="0"/>
              <a:t> </a:t>
            </a:r>
            <a:r>
              <a:rPr lang="en-US" b="1" dirty="0" err="1" smtClean="0"/>
              <a:t>Upah</a:t>
            </a:r>
            <a:r>
              <a:rPr lang="en-US" b="1" dirty="0" smtClean="0"/>
              <a:t> </a:t>
            </a:r>
            <a:r>
              <a:rPr lang="en-US" b="1" dirty="0" err="1" smtClean="0"/>
              <a:t>Sundulan</a:t>
            </a:r>
            <a:endParaRPr lang="en-US" dirty="0" smtClean="0"/>
          </a:p>
          <a:p>
            <a:r>
              <a:rPr lang="en-US" b="1" dirty="0" smtClean="0"/>
              <a:t>(3)    </a:t>
            </a:r>
            <a:r>
              <a:rPr lang="en-US" b="1" dirty="0" err="1" smtClean="0"/>
              <a:t>Perlakuan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level </a:t>
            </a:r>
            <a:r>
              <a:rPr lang="en-US" b="1" dirty="0" err="1" smtClean="0"/>
              <a:t>jabatan</a:t>
            </a:r>
            <a:r>
              <a:rPr lang="en-US" b="1" dirty="0" smtClean="0"/>
              <a:t> lain</a:t>
            </a:r>
            <a:endParaRPr lang="en-US" dirty="0" smtClean="0"/>
          </a:p>
          <a:p>
            <a:r>
              <a:rPr lang="en-US" b="1" dirty="0" smtClean="0"/>
              <a:t>(4)    </a:t>
            </a:r>
            <a:r>
              <a:rPr lang="en-US" b="1" dirty="0" err="1" smtClean="0"/>
              <a:t>Perlunya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endParaRPr lang="en-US" dirty="0" smtClean="0"/>
          </a:p>
          <a:p>
            <a:r>
              <a:rPr lang="en-US" b="1" dirty="0" smtClean="0"/>
              <a:t>(5)    </a:t>
            </a:r>
            <a:r>
              <a:rPr lang="en-US" b="1" dirty="0" err="1" smtClean="0"/>
              <a:t>Perlunya</a:t>
            </a:r>
            <a:r>
              <a:rPr lang="en-US" b="1" dirty="0" smtClean="0"/>
              <a:t> </a:t>
            </a:r>
            <a:r>
              <a:rPr lang="en-US" b="1" dirty="0" err="1" smtClean="0"/>
              <a:t>Sosialisasi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Argumen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Minimum Para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minimum </a:t>
            </a:r>
            <a:r>
              <a:rPr lang="en-US" sz="2800" dirty="0" err="1" smtClean="0"/>
              <a:t>mengklaim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paling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rata-rata.  </a:t>
            </a:r>
          </a:p>
          <a:p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berpenghasilan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yang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berpenghasilan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majikan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mempekerjakan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  </a:t>
            </a:r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program-program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terendah-bayar</a:t>
            </a:r>
            <a:r>
              <a:rPr lang="en-US" dirty="0" smtClean="0"/>
              <a:t>.  </a:t>
            </a:r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  </a:t>
            </a:r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otomasi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  </a:t>
            </a:r>
          </a:p>
          <a:p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 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mahal</a:t>
            </a:r>
            <a:r>
              <a:rPr lang="en-US" dirty="0" smtClean="0"/>
              <a:t>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Argumen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Minimum </a:t>
            </a:r>
            <a:r>
              <a:rPr lang="en-US" sz="2800" dirty="0" err="1" smtClean="0"/>
              <a:t>Penentang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klaim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minimum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Sebagai</a:t>
            </a:r>
            <a:r>
              <a:rPr lang="en-US" sz="1400" dirty="0" smtClean="0"/>
              <a:t> analog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politik-ekonomi</a:t>
            </a:r>
            <a:r>
              <a:rPr lang="en-US" sz="1400" dirty="0" smtClean="0"/>
              <a:t> </a:t>
            </a:r>
            <a:r>
              <a:rPr lang="en-US" sz="1400" dirty="0" err="1" smtClean="0"/>
              <a:t>proteksi</a:t>
            </a:r>
            <a:r>
              <a:rPr lang="en-US" sz="1400" dirty="0" smtClean="0"/>
              <a:t>, </a:t>
            </a:r>
            <a:r>
              <a:rPr lang="en-US" sz="1400" dirty="0" err="1" smtClean="0"/>
              <a:t>itu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</a:t>
            </a:r>
            <a:r>
              <a:rPr lang="en-US" sz="1400" dirty="0" err="1" smtClean="0"/>
              <a:t>pesaing</a:t>
            </a:r>
            <a:r>
              <a:rPr lang="en-US" sz="1400" dirty="0" smtClean="0"/>
              <a:t> </a:t>
            </a:r>
            <a:r>
              <a:rPr lang="en-US" sz="1400" dirty="0" err="1" smtClean="0"/>
              <a:t>biaya</a:t>
            </a:r>
            <a:r>
              <a:rPr lang="en-US" sz="1400" dirty="0" smtClean="0"/>
              <a:t> </a:t>
            </a:r>
            <a:r>
              <a:rPr lang="en-US" sz="1400" dirty="0" err="1" smtClean="0"/>
              <a:t>rendah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tenaga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menghambat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mengurangi</a:t>
            </a:r>
            <a:r>
              <a:rPr lang="en-US" sz="1400" dirty="0" smtClean="0"/>
              <a:t> </a:t>
            </a:r>
            <a:r>
              <a:rPr lang="en-US" sz="1400" dirty="0" err="1" smtClean="0"/>
              <a:t>biaya</a:t>
            </a:r>
            <a:r>
              <a:rPr lang="en-US" sz="1400" dirty="0" smtClean="0"/>
              <a:t> </a:t>
            </a:r>
            <a:r>
              <a:rPr lang="en-US" sz="1400" dirty="0" err="1" smtClean="0"/>
              <a:t>upah</a:t>
            </a:r>
            <a:r>
              <a:rPr lang="en-US" sz="1400" dirty="0" smtClean="0"/>
              <a:t> </a:t>
            </a:r>
            <a:r>
              <a:rPr lang="en-US" sz="1400" dirty="0" err="1" smtClean="0"/>
              <a:t>selama</a:t>
            </a:r>
            <a:r>
              <a:rPr lang="en-US" sz="1400" dirty="0" smtClean="0"/>
              <a:t> </a:t>
            </a:r>
            <a:r>
              <a:rPr lang="en-US" sz="1400" dirty="0" err="1" smtClean="0"/>
              <a:t>kemerosotan</a:t>
            </a:r>
            <a:r>
              <a:rPr lang="en-US" sz="1400" dirty="0" smtClean="0"/>
              <a:t> </a:t>
            </a:r>
            <a:r>
              <a:rPr lang="en-US" sz="1400" dirty="0" err="1" smtClean="0"/>
              <a:t>perdagangan</a:t>
            </a:r>
            <a:r>
              <a:rPr lang="en-US" sz="1400" dirty="0" smtClean="0"/>
              <a:t>.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industri-ekonomi</a:t>
            </a:r>
            <a:r>
              <a:rPr lang="en-US" sz="1400" dirty="0" smtClean="0"/>
              <a:t> </a:t>
            </a:r>
            <a:r>
              <a:rPr lang="en-US" sz="1400" dirty="0" err="1" smtClean="0"/>
              <a:t>inefisiensi</a:t>
            </a:r>
            <a:r>
              <a:rPr lang="en-US" sz="1400" dirty="0" smtClean="0"/>
              <a:t>. </a:t>
            </a:r>
          </a:p>
          <a:p>
            <a:r>
              <a:rPr lang="en-US" sz="1400" dirty="0" err="1" smtClean="0"/>
              <a:t>Menyakitkan</a:t>
            </a:r>
            <a:r>
              <a:rPr lang="en-US" sz="1400" dirty="0" smtClean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 </a:t>
            </a:r>
            <a:r>
              <a:rPr lang="en-US" sz="1400" dirty="0" err="1" smtClean="0"/>
              <a:t>kecil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besar</a:t>
            </a:r>
            <a:r>
              <a:rPr lang="en-US" sz="1400" dirty="0" smtClean="0"/>
              <a:t>. </a:t>
            </a:r>
          </a:p>
          <a:p>
            <a:r>
              <a:rPr lang="en-US" sz="1400" dirty="0" err="1" smtClean="0"/>
              <a:t>Mengurangi</a:t>
            </a:r>
            <a:r>
              <a:rPr lang="en-US" sz="1400" dirty="0" smtClean="0"/>
              <a:t> </a:t>
            </a:r>
            <a:r>
              <a:rPr lang="en-US" sz="1400" dirty="0" err="1" smtClean="0"/>
              <a:t>kuantitas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diminta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, </a:t>
            </a:r>
            <a:r>
              <a:rPr lang="en-US" sz="1400" dirty="0" err="1" smtClean="0"/>
              <a:t>baik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pengurangan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jam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individu</a:t>
            </a:r>
            <a:r>
              <a:rPr lang="en-US" sz="1400" dirty="0" smtClean="0"/>
              <a:t>,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penurunan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pekerjaan</a:t>
            </a:r>
            <a:r>
              <a:rPr lang="en-US" sz="1400" dirty="0" smtClean="0"/>
              <a:t>.  </a:t>
            </a:r>
          </a:p>
          <a:p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menyebabkan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harga</a:t>
            </a:r>
            <a:r>
              <a:rPr lang="en-US" sz="1400" dirty="0" smtClean="0"/>
              <a:t> </a:t>
            </a:r>
            <a:r>
              <a:rPr lang="en-US" sz="1400" dirty="0" err="1" smtClean="0"/>
              <a:t>inflasi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mencoba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mengkompensasi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menaikkan</a:t>
            </a:r>
            <a:r>
              <a:rPr lang="en-US" sz="1400" dirty="0" smtClean="0"/>
              <a:t> </a:t>
            </a:r>
            <a:r>
              <a:rPr lang="en-US" sz="1400" dirty="0" err="1" smtClean="0"/>
              <a:t>harga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dijual</a:t>
            </a:r>
            <a:r>
              <a:rPr lang="en-US" sz="1400" dirty="0" smtClean="0"/>
              <a:t>. </a:t>
            </a:r>
          </a:p>
          <a:p>
            <a:r>
              <a:rPr lang="en-US" sz="1400" dirty="0" err="1" smtClean="0"/>
              <a:t>Manfaat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mengorbankan</a:t>
            </a:r>
            <a:r>
              <a:rPr lang="en-US" sz="1400" dirty="0" smtClean="0"/>
              <a:t> yang paling </a:t>
            </a:r>
            <a:r>
              <a:rPr lang="en-US" sz="1400" dirty="0" err="1" smtClean="0"/>
              <a:t>miskin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paling </a:t>
            </a:r>
            <a:r>
              <a:rPr lang="en-US" sz="1400" dirty="0" err="1" smtClean="0"/>
              <a:t>produktif</a:t>
            </a:r>
            <a:r>
              <a:rPr lang="en-US" sz="1400" dirty="0" smtClean="0"/>
              <a:t>.  </a:t>
            </a:r>
          </a:p>
          <a:p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mengakibatkan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pengucilan</a:t>
            </a:r>
            <a:r>
              <a:rPr lang="en-US" sz="1400" dirty="0" smtClean="0"/>
              <a:t> </a:t>
            </a:r>
            <a:r>
              <a:rPr lang="en-US" sz="1400" dirty="0" err="1" smtClean="0"/>
              <a:t>kelompok-kelompok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angkatan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.  </a:t>
            </a:r>
          </a:p>
          <a:p>
            <a:r>
              <a:rPr lang="en-US" sz="1400" dirty="0" smtClean="0"/>
              <a:t>Perusahaan </a:t>
            </a:r>
            <a:r>
              <a:rPr lang="en-US" sz="1400" dirty="0" err="1" smtClean="0"/>
              <a:t>kecil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gaji</a:t>
            </a:r>
            <a:r>
              <a:rPr lang="en-US" sz="1400" dirty="0" smtClean="0"/>
              <a:t> </a:t>
            </a:r>
            <a:r>
              <a:rPr lang="en-US" sz="1400" dirty="0" err="1" smtClean="0"/>
              <a:t>terbatas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menawarkan</a:t>
            </a:r>
            <a:r>
              <a:rPr lang="en-US" sz="1400" dirty="0" smtClean="0"/>
              <a:t> </a:t>
            </a:r>
            <a:r>
              <a:rPr lang="en-US" sz="1400" dirty="0" err="1" smtClean="0"/>
              <a:t>karyawan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yang paling </a:t>
            </a:r>
            <a:r>
              <a:rPr lang="en-US" sz="1400" dirty="0" err="1" smtClean="0"/>
              <a:t>berharga</a:t>
            </a:r>
            <a:r>
              <a:rPr lang="en-US" sz="1400" dirty="0" smtClean="0"/>
              <a:t> </a:t>
            </a:r>
            <a:r>
              <a:rPr lang="en-US" sz="1400" dirty="0" err="1" smtClean="0"/>
              <a:t>upah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adil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menarik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terampil</a:t>
            </a:r>
            <a:r>
              <a:rPr lang="en-US" sz="1400" dirty="0" smtClean="0"/>
              <a:t> </a:t>
            </a:r>
            <a:r>
              <a:rPr lang="en-US" sz="1400" dirty="0" err="1" smtClean="0"/>
              <a:t>dibayar</a:t>
            </a:r>
            <a:r>
              <a:rPr lang="en-US" sz="1400" dirty="0" smtClean="0"/>
              <a:t> minimum yang </a:t>
            </a:r>
            <a:r>
              <a:rPr lang="en-US" sz="1400" dirty="0" err="1" smtClean="0"/>
              <a:t>terlalu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melihat</a:t>
            </a:r>
            <a:r>
              <a:rPr lang="en-US" sz="1400" dirty="0" smtClean="0"/>
              <a:t> </a:t>
            </a:r>
            <a:r>
              <a:rPr lang="en-US" sz="1400" dirty="0" err="1" smtClean="0"/>
              <a:t>meningkatnya</a:t>
            </a:r>
            <a:r>
              <a:rPr lang="en-US" sz="1400" dirty="0" smtClean="0"/>
              <a:t> </a:t>
            </a:r>
            <a:r>
              <a:rPr lang="en-US" sz="1400" dirty="0" err="1" smtClean="0"/>
              <a:t>rintangan-biaya</a:t>
            </a:r>
            <a:r>
              <a:rPr lang="en-US" sz="1400" dirty="0" smtClean="0"/>
              <a:t> </a:t>
            </a:r>
            <a:r>
              <a:rPr lang="en-US" sz="1400" dirty="0" err="1" smtClean="0"/>
              <a:t>penambahan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.  </a:t>
            </a:r>
          </a:p>
          <a:p>
            <a:r>
              <a:rPr lang="en-US" sz="1400" dirty="0" err="1" smtClean="0"/>
              <a:t>Kurang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</a:t>
            </a:r>
            <a:r>
              <a:rPr lang="en-US" sz="1400" dirty="0" smtClean="0"/>
              <a:t> </a:t>
            </a:r>
            <a:r>
              <a:rPr lang="en-US" sz="1400" dirty="0" err="1" smtClean="0"/>
              <a:t>daripada</a:t>
            </a:r>
            <a:r>
              <a:rPr lang="en-US" sz="1400" dirty="0" smtClean="0"/>
              <a:t>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lain (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 </a:t>
            </a:r>
            <a:r>
              <a:rPr lang="en-US" sz="1400" dirty="0" err="1" smtClean="0"/>
              <a:t>Penghasilan</a:t>
            </a:r>
            <a:r>
              <a:rPr lang="en-US" sz="1400" dirty="0" smtClean="0"/>
              <a:t> Earned )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mengurangi</a:t>
            </a:r>
            <a:r>
              <a:rPr lang="en-US" sz="1400" dirty="0" smtClean="0"/>
              <a:t> </a:t>
            </a:r>
            <a:r>
              <a:rPr lang="en-US" sz="1400" dirty="0" err="1" smtClean="0"/>
              <a:t>kemiskinan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merusak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daripada</a:t>
            </a:r>
            <a:r>
              <a:rPr lang="en-US" sz="1400" dirty="0" smtClean="0"/>
              <a:t>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lain.  </a:t>
            </a:r>
          </a:p>
          <a:p>
            <a:r>
              <a:rPr lang="en-US" sz="1400" dirty="0" err="1" smtClean="0"/>
              <a:t>Menghambat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lanjut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orang</a:t>
            </a:r>
            <a:r>
              <a:rPr lang="en-US" sz="1400" dirty="0" smtClean="0"/>
              <a:t> </a:t>
            </a:r>
            <a:r>
              <a:rPr lang="en-US" sz="1400" dirty="0" err="1" smtClean="0"/>
              <a:t>miskin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menarik</a:t>
            </a:r>
            <a:r>
              <a:rPr lang="en-US" sz="1400" dirty="0" smtClean="0"/>
              <a:t> </a:t>
            </a:r>
            <a:r>
              <a:rPr lang="en-US" sz="1400" dirty="0" err="1" smtClean="0"/>
              <a:t>orang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. </a:t>
            </a:r>
          </a:p>
          <a:p>
            <a:r>
              <a:rPr lang="en-US" sz="1400" dirty="0" err="1" smtClean="0"/>
              <a:t>Mendiskriminasikan</a:t>
            </a:r>
            <a:r>
              <a:rPr lang="en-US" sz="1400" dirty="0" smtClean="0"/>
              <a:t>,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harga</a:t>
            </a:r>
            <a:r>
              <a:rPr lang="en-US" sz="1400" dirty="0" smtClean="0"/>
              <a:t> </a:t>
            </a:r>
            <a:r>
              <a:rPr lang="en-US" sz="1400" dirty="0" err="1" smtClean="0"/>
              <a:t>keluar</a:t>
            </a:r>
            <a:r>
              <a:rPr lang="en-US" sz="1400" dirty="0" smtClean="0"/>
              <a:t>,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</a:t>
            </a:r>
            <a:r>
              <a:rPr lang="en-US" sz="1400" dirty="0" err="1" smtClean="0"/>
              <a:t>kurang</a:t>
            </a:r>
            <a:r>
              <a:rPr lang="en-US" sz="1400" dirty="0" smtClean="0"/>
              <a:t> </a:t>
            </a:r>
            <a:r>
              <a:rPr lang="en-US" sz="1400" dirty="0" err="1" smtClean="0"/>
              <a:t>berkualitas</a:t>
            </a:r>
            <a:r>
              <a:rPr lang="en-US" sz="1400" dirty="0" smtClean="0"/>
              <a:t> (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</a:t>
            </a:r>
            <a:r>
              <a:rPr lang="en-US" sz="1400" dirty="0" err="1" smtClean="0"/>
              <a:t>pendatang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tenaga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,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</a:t>
            </a:r>
            <a:r>
              <a:rPr lang="en-US" sz="1400" dirty="0" err="1" smtClean="0"/>
              <a:t>muda</a:t>
            </a:r>
            <a:r>
              <a:rPr lang="en-US" sz="1400" dirty="0" smtClean="0"/>
              <a:t>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)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menjaga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mengumpulkan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pengalaman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kualifikasi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berpotensi</a:t>
            </a:r>
            <a:r>
              <a:rPr lang="en-US" sz="1400" dirty="0" smtClean="0"/>
              <a:t> lulus </a:t>
            </a:r>
            <a:r>
              <a:rPr lang="en-US" sz="1400" dirty="0" err="1" smtClean="0"/>
              <a:t>upah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 </a:t>
            </a:r>
            <a:r>
              <a:rPr lang="en-US" sz="1400" dirty="0" err="1" smtClean="0"/>
              <a:t>kemudian</a:t>
            </a:r>
            <a:r>
              <a:rPr lang="en-US" sz="1400" dirty="0" smtClean="0"/>
              <a:t>. (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alasan</a:t>
            </a:r>
            <a:r>
              <a:rPr lang="en-US" sz="1400" dirty="0" smtClean="0"/>
              <a:t>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serikat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menekan</a:t>
            </a:r>
            <a:r>
              <a:rPr lang="en-US" sz="1400" dirty="0" smtClean="0"/>
              <a:t> </a:t>
            </a:r>
            <a:r>
              <a:rPr lang="en-US" sz="1400" dirty="0" err="1" smtClean="0"/>
              <a:t>upah</a:t>
            </a:r>
            <a:r>
              <a:rPr lang="en-US" sz="1400" dirty="0" smtClean="0"/>
              <a:t> minimum, </a:t>
            </a:r>
            <a:r>
              <a:rPr lang="en-US" sz="1400" dirty="0" err="1" smtClean="0"/>
              <a:t>yaitu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melindungi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tua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pekerjaan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persaingan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muda</a:t>
            </a:r>
            <a:r>
              <a:rPr lang="en-US" sz="1400" dirty="0" smtClean="0"/>
              <a:t>, </a:t>
            </a:r>
            <a:r>
              <a:rPr lang="en-US" sz="1400" dirty="0" err="1" smtClean="0"/>
              <a:t>pekerja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murah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kerja</a:t>
            </a:r>
            <a:r>
              <a:rPr lang="en-US" sz="1400" dirty="0" smtClean="0"/>
              <a:t>,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produktivitas</a:t>
            </a:r>
            <a:r>
              <a:rPr lang="en-US" sz="1400" dirty="0" smtClean="0"/>
              <a:t>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288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Efek Dari Upah Minimum di Indonesia</vt:lpstr>
      <vt:lpstr>Kenaikan Upah Minimum Provinsi (UMP) Tinggi </vt:lpstr>
      <vt:lpstr>Solusi Kenaikan Upah Minimum Tanpa PHK</vt:lpstr>
      <vt:lpstr>Argumen yang mendukung Hukum Upah Minimum Para pendukung upah minimum mengklaim memiliki efek</vt:lpstr>
      <vt:lpstr>Argumen yang menentang Hukum Upah Minimum Penentang klaim upah minimum memiliki efek ini: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Kenaikan Upah Minimum Provinsi (UMP) Tinggi</dc:title>
  <dc:creator>astuty</dc:creator>
  <cp:lastModifiedBy>ASUS</cp:lastModifiedBy>
  <cp:revision>6</cp:revision>
  <dcterms:created xsi:type="dcterms:W3CDTF">2016-02-22T04:35:24Z</dcterms:created>
  <dcterms:modified xsi:type="dcterms:W3CDTF">2016-02-25T18:55:51Z</dcterms:modified>
</cp:coreProperties>
</file>