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7" r:id="rId6"/>
    <p:sldId id="261" r:id="rId7"/>
    <p:sldId id="262" r:id="rId8"/>
    <p:sldId id="268" r:id="rId9"/>
    <p:sldId id="263" r:id="rId10"/>
    <p:sldId id="264" r:id="rId11"/>
    <p:sldId id="265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E4CA"/>
    <a:srgbClr val="009FC4"/>
    <a:srgbClr val="2DAAFF"/>
    <a:srgbClr val="00FF00"/>
    <a:srgbClr val="009242"/>
    <a:srgbClr val="00FFFF"/>
    <a:srgbClr val="06F4D8"/>
    <a:srgbClr val="00CCFF"/>
    <a:srgbClr val="66FFFF"/>
    <a:srgbClr val="7AE5F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3CF1-351D-4251-A5CD-B7E4CC801CBE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EE8B-FB7A-4F5F-B0B2-9CCE63488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3CF1-351D-4251-A5CD-B7E4CC801CBE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EE8B-FB7A-4F5F-B0B2-9CCE63488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3CF1-351D-4251-A5CD-B7E4CC801CBE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EE8B-FB7A-4F5F-B0B2-9CCE63488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3CF1-351D-4251-A5CD-B7E4CC801CBE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EE8B-FB7A-4F5F-B0B2-9CCE63488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3CF1-351D-4251-A5CD-B7E4CC801CBE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EE8B-FB7A-4F5F-B0B2-9CCE63488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3CF1-351D-4251-A5CD-B7E4CC801CBE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EE8B-FB7A-4F5F-B0B2-9CCE63488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3CF1-351D-4251-A5CD-B7E4CC801CBE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EE8B-FB7A-4F5F-B0B2-9CCE63488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3CF1-351D-4251-A5CD-B7E4CC801CBE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EE8B-FB7A-4F5F-B0B2-9CCE63488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3CF1-351D-4251-A5CD-B7E4CC801CBE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EE8B-FB7A-4F5F-B0B2-9CCE63488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3CF1-351D-4251-A5CD-B7E4CC801CBE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EE8B-FB7A-4F5F-B0B2-9CCE63488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3CF1-351D-4251-A5CD-B7E4CC801CBE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EE8B-FB7A-4F5F-B0B2-9CCE63488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43CF1-351D-4251-A5CD-B7E4CC801CBE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DEE8B-FB7A-4F5F-B0B2-9CCE63488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90600"/>
            <a:ext cx="9144000" cy="2609851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Rockwell" pitchFamily="18" charset="0"/>
              </a:rPr>
              <a:t>ANALISIS KEBIJAKAN PUBLIK</a:t>
            </a:r>
            <a:r>
              <a:rPr lang="en-US" dirty="0" smtClean="0">
                <a:solidFill>
                  <a:schemeClr val="bg1"/>
                </a:solidFill>
                <a:latin typeface="Rockwell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Rockwell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Rockwell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Rockwell" pitchFamily="18" charset="0"/>
              </a:rPr>
            </a:br>
            <a:r>
              <a:rPr lang="en-US" dirty="0" smtClean="0">
                <a:solidFill>
                  <a:schemeClr val="bg1"/>
                </a:solidFill>
                <a:effectLst>
                  <a:glow rad="228600">
                    <a:srgbClr val="009242"/>
                  </a:glow>
                </a:effectLst>
                <a:latin typeface="Rockwell" pitchFamily="18" charset="0"/>
              </a:rPr>
              <a:t>“PROPERTY RIGHT AND FORESTS”</a:t>
            </a:r>
            <a:endParaRPr lang="en-US" dirty="0">
              <a:solidFill>
                <a:schemeClr val="bg1"/>
              </a:solidFill>
              <a:effectLst>
                <a:glow rad="228600">
                  <a:srgbClr val="009242"/>
                </a:glow>
              </a:effectLst>
              <a:latin typeface="Rockwell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191000"/>
            <a:ext cx="8229600" cy="1752600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solidFill>
                  <a:srgbClr val="66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Oleh</a:t>
            </a:r>
            <a:r>
              <a:rPr lang="en-US" sz="2000" dirty="0" smtClean="0">
                <a:solidFill>
                  <a:srgbClr val="66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:</a:t>
            </a:r>
          </a:p>
          <a:p>
            <a:r>
              <a:rPr lang="en-US" sz="2000" dirty="0" err="1" smtClean="0">
                <a:solidFill>
                  <a:srgbClr val="66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Intan</a:t>
            </a:r>
            <a:r>
              <a:rPr lang="en-US" sz="2000" dirty="0" smtClean="0">
                <a:solidFill>
                  <a:srgbClr val="66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rgbClr val="66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Widya</a:t>
            </a:r>
            <a:r>
              <a:rPr lang="en-US" sz="2000" dirty="0" smtClean="0">
                <a:solidFill>
                  <a:srgbClr val="66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Lestari		145020101111033</a:t>
            </a:r>
          </a:p>
          <a:p>
            <a:r>
              <a:rPr lang="en-US" sz="2000" dirty="0" err="1" smtClean="0">
                <a:solidFill>
                  <a:srgbClr val="66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Widyah</a:t>
            </a:r>
            <a:r>
              <a:rPr lang="en-US" sz="2000" dirty="0" smtClean="0">
                <a:solidFill>
                  <a:srgbClr val="66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rgbClr val="66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Khoirun</a:t>
            </a:r>
            <a:r>
              <a:rPr lang="en-US" sz="2000" dirty="0" smtClean="0">
                <a:solidFill>
                  <a:srgbClr val="66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2000" dirty="0" err="1" smtClean="0">
                <a:solidFill>
                  <a:srgbClr val="66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Nisa</a:t>
            </a:r>
            <a:r>
              <a:rPr lang="en-US" sz="2000" dirty="0" smtClean="0">
                <a:solidFill>
                  <a:srgbClr val="66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		145020101111029</a:t>
            </a:r>
          </a:p>
          <a:p>
            <a:r>
              <a:rPr lang="en-US" sz="2000" dirty="0" err="1" smtClean="0">
                <a:solidFill>
                  <a:srgbClr val="66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Yustika</a:t>
            </a:r>
            <a:r>
              <a:rPr lang="en-US" sz="2000" dirty="0" smtClean="0">
                <a:solidFill>
                  <a:srgbClr val="66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Sri </a:t>
            </a:r>
            <a:r>
              <a:rPr lang="en-US" sz="2000" dirty="0" err="1" smtClean="0">
                <a:solidFill>
                  <a:srgbClr val="66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Sujarwati</a:t>
            </a:r>
            <a:r>
              <a:rPr lang="en-US" sz="2000" dirty="0" smtClean="0">
                <a:solidFill>
                  <a:srgbClr val="66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		</a:t>
            </a:r>
            <a:r>
              <a:rPr lang="en-US" sz="2000" dirty="0" smtClean="0">
                <a:solidFill>
                  <a:srgbClr val="66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145020101111051</a:t>
            </a:r>
            <a:endParaRPr lang="en-US" sz="2000" dirty="0" smtClean="0">
              <a:solidFill>
                <a:srgbClr val="66FFFF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  <a:p>
            <a:endParaRPr lang="en-US" sz="2000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4495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14800"/>
                <a:gridCol w="4114800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Negara</a:t>
                      </a:r>
                      <a:endParaRPr lang="en-US" sz="2400" dirty="0">
                        <a:latin typeface="Rockwell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Pengalokasian</a:t>
                      </a:r>
                      <a:endParaRPr lang="en-US" sz="2400" dirty="0">
                        <a:latin typeface="Rockwell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Montana</a:t>
                      </a:r>
                      <a:endParaRPr lang="en-US" sz="2200" dirty="0">
                        <a:latin typeface="Rockwell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Untuk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m</a:t>
                      </a:r>
                      <a:r>
                        <a:rPr lang="en-US" sz="2200" dirty="0" err="1" smtClean="0"/>
                        <a:t>enyediakan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dana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bagi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sekolah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umum</a:t>
                      </a:r>
                      <a:endParaRPr lang="en-US" sz="2200" dirty="0">
                        <a:latin typeface="Rockwell" pitchFamily="18" charset="0"/>
                      </a:endParaRPr>
                    </a:p>
                  </a:txBody>
                  <a:tcPr anchor="ctr"/>
                </a:tc>
              </a:tr>
              <a:tr h="137160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Minnesota</a:t>
                      </a:r>
                      <a:endParaRPr lang="en-US" sz="2200" dirty="0">
                        <a:latin typeface="Rockwell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Pendapatan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dari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hutan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negara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masuk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ke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kas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pemerintah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daerah</a:t>
                      </a:r>
                      <a:endParaRPr lang="en-US" sz="2200" dirty="0">
                        <a:latin typeface="Rockwell" pitchFamily="18" charset="0"/>
                      </a:endParaRPr>
                    </a:p>
                  </a:txBody>
                  <a:tcPr anchor="ctr"/>
                </a:tc>
              </a:tr>
              <a:tr h="1295400"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Berdasarkan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perintah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Kongres</a:t>
                      </a:r>
                      <a:endParaRPr lang="en-US" sz="2200" dirty="0">
                        <a:latin typeface="Rockwell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Diarahkan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pada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karyawan</a:t>
                      </a:r>
                      <a:r>
                        <a:rPr lang="en-US" sz="2200" dirty="0" smtClean="0"/>
                        <a:t> US Forest Service</a:t>
                      </a:r>
                      <a:endParaRPr lang="en-US" sz="2200" dirty="0">
                        <a:latin typeface="Rockwell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191000" y="0"/>
            <a:ext cx="4572000" cy="990600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Pengalokasian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Pendapatan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dari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Hutan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67000"/>
          </a:xfrm>
          <a:solidFill>
            <a:srgbClr val="06E4CA">
              <a:alpha val="81176"/>
            </a:srgbClr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err="1" smtClean="0">
                <a:latin typeface="Rockwell" pitchFamily="18" charset="0"/>
              </a:rPr>
              <a:t>Mendefinisikan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dan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menegakkan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secara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jelas</a:t>
            </a:r>
            <a:r>
              <a:rPr lang="en-US" sz="2000" dirty="0" smtClean="0">
                <a:latin typeface="Rockwell" pitchFamily="18" charset="0"/>
              </a:rPr>
              <a:t> Property Right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err="1" smtClean="0">
                <a:latin typeface="Rockwell" pitchFamily="18" charset="0"/>
              </a:rPr>
              <a:t>Meningkatkan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keamanan</a:t>
            </a:r>
            <a:r>
              <a:rPr lang="en-US" sz="2000" dirty="0" smtClean="0">
                <a:latin typeface="Rockwell" pitchFamily="18" charset="0"/>
              </a:rPr>
              <a:t> property rights </a:t>
            </a:r>
            <a:r>
              <a:rPr lang="en-US" sz="2000" dirty="0" err="1" smtClean="0">
                <a:latin typeface="Rockwell" pitchFamily="18" charset="0"/>
              </a:rPr>
              <a:t>mencegah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penebangan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hutan</a:t>
            </a:r>
            <a:r>
              <a:rPr lang="en-US" sz="2000" dirty="0" smtClean="0">
                <a:latin typeface="Rockwell" pitchFamily="18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err="1" smtClean="0">
                <a:latin typeface="Rockwell" pitchFamily="18" charset="0"/>
              </a:rPr>
              <a:t>Peran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produktif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pemerintah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dalam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melindungi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dan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meningkatkan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produktivitas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hutan</a:t>
            </a:r>
            <a:endParaRPr lang="en-US" sz="2000" dirty="0" smtClean="0">
              <a:latin typeface="Rockwell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91000" y="0"/>
            <a:ext cx="4572000" cy="990600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Solusi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Kebijakan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Terima</a:t>
            </a:r>
            <a:r>
              <a:rPr lang="en-US" sz="5400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Kasih</a:t>
            </a:r>
            <a:r>
              <a:rPr lang="en-US" sz="5400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…</a:t>
            </a:r>
            <a:endParaRPr lang="en-US" sz="5400" dirty="0">
              <a:solidFill>
                <a:srgbClr val="FFFF00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33800"/>
          </a:xfrm>
          <a:solidFill>
            <a:srgbClr val="06E4CA">
              <a:alpha val="76863"/>
            </a:srgbClr>
          </a:solidFill>
        </p:spPr>
        <p:txBody>
          <a:bodyPr>
            <a:noAutofit/>
          </a:bodyPr>
          <a:lstStyle/>
          <a:p>
            <a:pPr marL="123825" indent="0" algn="ctr">
              <a:lnSpc>
                <a:spcPct val="150000"/>
              </a:lnSpc>
              <a:buNone/>
            </a:pPr>
            <a:r>
              <a:rPr lang="en-US" sz="2800" dirty="0" smtClean="0">
                <a:latin typeface="Rockwell" pitchFamily="18" charset="0"/>
              </a:rPr>
              <a:t>“</a:t>
            </a:r>
            <a:r>
              <a:rPr lang="en-US" sz="2800" dirty="0" err="1" smtClean="0">
                <a:latin typeface="Rockwell" pitchFamily="18" charset="0"/>
              </a:rPr>
              <a:t>Dunia</a:t>
            </a:r>
            <a:r>
              <a:rPr lang="en-US" sz="2800" dirty="0" smtClean="0">
                <a:latin typeface="Rockwell" pitchFamily="18" charset="0"/>
              </a:rPr>
              <a:t> </a:t>
            </a:r>
            <a:r>
              <a:rPr lang="en-US" sz="2800" dirty="0" err="1" smtClean="0">
                <a:latin typeface="Rockwell" pitchFamily="18" charset="0"/>
              </a:rPr>
              <a:t>Menyusut</a:t>
            </a:r>
            <a:r>
              <a:rPr lang="en-US" sz="2800" dirty="0" smtClean="0">
                <a:latin typeface="Rockwell" pitchFamily="18" charset="0"/>
              </a:rPr>
              <a:t> </a:t>
            </a:r>
            <a:r>
              <a:rPr lang="en-US" sz="2800" dirty="0" err="1" smtClean="0">
                <a:latin typeface="Rockwell" pitchFamily="18" charset="0"/>
              </a:rPr>
              <a:t>Sekitar</a:t>
            </a:r>
            <a:r>
              <a:rPr lang="en-US" sz="2800" dirty="0" smtClean="0">
                <a:latin typeface="Rockwell" pitchFamily="18" charset="0"/>
              </a:rPr>
              <a:t> 1 </a:t>
            </a:r>
            <a:r>
              <a:rPr lang="en-US" sz="2800" dirty="0" err="1" smtClean="0">
                <a:latin typeface="Rockwell" pitchFamily="18" charset="0"/>
              </a:rPr>
              <a:t>Persen</a:t>
            </a:r>
            <a:r>
              <a:rPr lang="en-US" sz="2800" dirty="0" smtClean="0">
                <a:latin typeface="Rockwell" pitchFamily="18" charset="0"/>
              </a:rPr>
              <a:t> Per </a:t>
            </a:r>
            <a:r>
              <a:rPr lang="en-US" sz="2800" dirty="0" err="1" smtClean="0">
                <a:latin typeface="Rockwell" pitchFamily="18" charset="0"/>
              </a:rPr>
              <a:t>Tahun</a:t>
            </a:r>
            <a:r>
              <a:rPr lang="en-US" sz="2800" dirty="0" smtClean="0">
                <a:latin typeface="Rockwell" pitchFamily="18" charset="0"/>
              </a:rPr>
              <a:t>”</a:t>
            </a:r>
          </a:p>
          <a:p>
            <a:pPr marL="123825" indent="0" algn="ctr">
              <a:lnSpc>
                <a:spcPct val="150000"/>
              </a:lnSpc>
              <a:buNone/>
            </a:pPr>
            <a:r>
              <a:rPr lang="en-US" sz="2800" dirty="0" err="1" smtClean="0">
                <a:latin typeface="Rockwell" pitchFamily="18" charset="0"/>
              </a:rPr>
              <a:t>Kerugian</a:t>
            </a:r>
            <a:r>
              <a:rPr lang="en-US" sz="2800" dirty="0" smtClean="0">
                <a:latin typeface="Rockwell" pitchFamily="18" charset="0"/>
              </a:rPr>
              <a:t> </a:t>
            </a:r>
            <a:r>
              <a:rPr lang="en-US" sz="2800" dirty="0" err="1" smtClean="0">
                <a:latin typeface="Rockwell" pitchFamily="18" charset="0"/>
              </a:rPr>
              <a:t>Hutan</a:t>
            </a:r>
            <a:r>
              <a:rPr lang="en-US" sz="2800" dirty="0" smtClean="0">
                <a:latin typeface="Rockwell" pitchFamily="18" charset="0"/>
              </a:rPr>
              <a:t> </a:t>
            </a:r>
            <a:r>
              <a:rPr lang="en-US" sz="2800" dirty="0" err="1" smtClean="0">
                <a:latin typeface="Rockwell" pitchFamily="18" charset="0"/>
              </a:rPr>
              <a:t>Karena</a:t>
            </a:r>
            <a:r>
              <a:rPr lang="en-US" sz="2800" dirty="0" smtClean="0">
                <a:latin typeface="Rockwell" pitchFamily="18" charset="0"/>
              </a:rPr>
              <a:t> </a:t>
            </a:r>
            <a:r>
              <a:rPr lang="en-US" sz="2800" dirty="0" err="1" smtClean="0">
                <a:latin typeface="Rockwell" pitchFamily="18" charset="0"/>
              </a:rPr>
              <a:t>Sektor</a:t>
            </a:r>
            <a:r>
              <a:rPr lang="en-US" sz="2800" dirty="0" smtClean="0">
                <a:latin typeface="Rockwell" pitchFamily="18" charset="0"/>
              </a:rPr>
              <a:t> </a:t>
            </a:r>
            <a:r>
              <a:rPr lang="en-US" sz="2800" dirty="0" err="1" smtClean="0">
                <a:latin typeface="Rockwell" pitchFamily="18" charset="0"/>
              </a:rPr>
              <a:t>Swasta</a:t>
            </a:r>
            <a:endParaRPr lang="en-US" sz="2800" dirty="0" smtClean="0">
              <a:latin typeface="Rockwell" pitchFamily="18" charset="0"/>
            </a:endParaRPr>
          </a:p>
          <a:p>
            <a:pPr marL="123825" indent="0" algn="ctr">
              <a:lnSpc>
                <a:spcPct val="150000"/>
              </a:lnSpc>
              <a:buNone/>
            </a:pPr>
            <a:r>
              <a:rPr lang="en-US" sz="2800" dirty="0" err="1" smtClean="0">
                <a:latin typeface="Rockwell" pitchFamily="18" charset="0"/>
              </a:rPr>
              <a:t>Kerusakan</a:t>
            </a:r>
            <a:r>
              <a:rPr lang="en-US" sz="2800" dirty="0" smtClean="0">
                <a:latin typeface="Rockwell" pitchFamily="18" charset="0"/>
              </a:rPr>
              <a:t> </a:t>
            </a:r>
            <a:r>
              <a:rPr lang="en-US" sz="2800" dirty="0" err="1" smtClean="0">
                <a:latin typeface="Rockwell" pitchFamily="18" charset="0"/>
              </a:rPr>
              <a:t>Hutan</a:t>
            </a:r>
            <a:r>
              <a:rPr lang="en-US" sz="2800" dirty="0" smtClean="0">
                <a:latin typeface="Rockwell" pitchFamily="18" charset="0"/>
              </a:rPr>
              <a:t> </a:t>
            </a:r>
            <a:r>
              <a:rPr lang="en-US" sz="2800" dirty="0" err="1" smtClean="0">
                <a:latin typeface="Rockwell" pitchFamily="18" charset="0"/>
              </a:rPr>
              <a:t>Dunia</a:t>
            </a:r>
            <a:endParaRPr lang="en-US" sz="2800" dirty="0" smtClean="0">
              <a:latin typeface="Rockwell" pitchFamily="18" charset="0"/>
            </a:endParaRPr>
          </a:p>
          <a:p>
            <a:pPr marL="123825" indent="0">
              <a:lnSpc>
                <a:spcPct val="150000"/>
              </a:lnSpc>
              <a:buNone/>
            </a:pPr>
            <a:endParaRPr lang="en-US" sz="2800" dirty="0" smtClean="0">
              <a:latin typeface="Rockwell" pitchFamily="18" charset="0"/>
            </a:endParaRPr>
          </a:p>
          <a:p>
            <a:pPr marL="123825" indent="0" algn="ctr">
              <a:lnSpc>
                <a:spcPct val="150000"/>
              </a:lnSpc>
              <a:buNone/>
            </a:pPr>
            <a:r>
              <a:rPr lang="en-US" sz="2800" dirty="0" err="1" smtClean="0">
                <a:latin typeface="Rockwell" pitchFamily="18" charset="0"/>
              </a:rPr>
              <a:t>Kebijakan</a:t>
            </a:r>
            <a:r>
              <a:rPr lang="en-US" sz="2800" dirty="0" smtClean="0">
                <a:latin typeface="Rockwell" pitchFamily="18" charset="0"/>
              </a:rPr>
              <a:t> </a:t>
            </a:r>
            <a:r>
              <a:rPr lang="en-US" sz="2800" dirty="0" err="1" smtClean="0">
                <a:latin typeface="Rockwell" pitchFamily="18" charset="0"/>
              </a:rPr>
              <a:t>Pemerintah</a:t>
            </a:r>
            <a:endParaRPr lang="en-US" sz="2800" dirty="0" smtClean="0">
              <a:latin typeface="Rockwell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91000" y="0"/>
            <a:ext cx="4572000" cy="990600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Latar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Belakang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Topik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419600" y="3962400"/>
            <a:ext cx="381000" cy="6096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91000" y="0"/>
            <a:ext cx="4572000" cy="990600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Peran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Property Right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di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Dunia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371600"/>
            <a:ext cx="8382000" cy="4876800"/>
          </a:xfrm>
          <a:prstGeom prst="rect">
            <a:avLst/>
          </a:prstGeom>
          <a:solidFill>
            <a:srgbClr val="06E4CA">
              <a:alpha val="76863"/>
            </a:srgbClr>
          </a:solidFill>
        </p:spPr>
        <p:txBody>
          <a:bodyPr vert="horz" lIns="91440" tIns="45720" rIns="91440" bIns="45720" rtlCol="0">
            <a:noAutofit/>
          </a:bodyPr>
          <a:lstStyle/>
          <a:p>
            <a:pPr marL="346075" indent="-2222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Rockwell" pitchFamily="18" charset="0"/>
              </a:rPr>
              <a:t>Robert Deacon </a:t>
            </a:r>
            <a:r>
              <a:rPr lang="en-US" sz="2000" dirty="0" err="1" smtClean="0">
                <a:latin typeface="Rockwell" pitchFamily="18" charset="0"/>
              </a:rPr>
              <a:t>dari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Universitas</a:t>
            </a:r>
            <a:r>
              <a:rPr lang="en-US" sz="2000" dirty="0" smtClean="0">
                <a:latin typeface="Rockwell" pitchFamily="18" charset="0"/>
              </a:rPr>
              <a:t> California, Santa Barbara </a:t>
            </a:r>
            <a:r>
              <a:rPr lang="en-US" sz="2000" dirty="0" err="1" smtClean="0">
                <a:latin typeface="Rockwell" pitchFamily="18" charset="0"/>
              </a:rPr>
              <a:t>dalam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penelitian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peran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keamanan</a:t>
            </a:r>
            <a:r>
              <a:rPr lang="en-US" sz="2000" dirty="0" smtClean="0">
                <a:latin typeface="Rockwell" pitchFamily="18" charset="0"/>
              </a:rPr>
              <a:t> property right </a:t>
            </a:r>
            <a:r>
              <a:rPr lang="en-US" sz="2000" dirty="0" err="1" smtClean="0">
                <a:latin typeface="Rockwell" pitchFamily="18" charset="0"/>
              </a:rPr>
              <a:t>dalam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mencegah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kerusakan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hutan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dunia</a:t>
            </a:r>
            <a:r>
              <a:rPr lang="en-US" sz="2000" dirty="0" smtClean="0">
                <a:latin typeface="Rockwell" pitchFamily="18" charset="0"/>
              </a:rPr>
              <a:t>.</a:t>
            </a:r>
          </a:p>
          <a:p>
            <a:pPr marL="346075" indent="-2222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err="1" smtClean="0">
                <a:latin typeface="Rockwell" pitchFamily="18" charset="0"/>
              </a:rPr>
              <a:t>Memeriksa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catatan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sejarah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jangka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panjang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dan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jangka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pendek</a:t>
            </a:r>
            <a:r>
              <a:rPr lang="en-US" sz="2000" dirty="0" smtClean="0">
                <a:latin typeface="Rockwell" pitchFamily="18" charset="0"/>
              </a:rPr>
              <a:t>, Deacon </a:t>
            </a:r>
            <a:r>
              <a:rPr lang="en-US" sz="2000" dirty="0" err="1" smtClean="0">
                <a:latin typeface="Rockwell" pitchFamily="18" charset="0"/>
              </a:rPr>
              <a:t>telah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menemukan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bahwa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keamanan</a:t>
            </a:r>
            <a:r>
              <a:rPr lang="en-US" sz="2000" dirty="0" smtClean="0">
                <a:latin typeface="Rockwell" pitchFamily="18" charset="0"/>
              </a:rPr>
              <a:t> property rights </a:t>
            </a:r>
            <a:r>
              <a:rPr lang="en-US" sz="2000" dirty="0" err="1" smtClean="0">
                <a:latin typeface="Rockwell" pitchFamily="18" charset="0"/>
              </a:rPr>
              <a:t>biasanya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hasilnya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stabil</a:t>
            </a:r>
            <a:r>
              <a:rPr lang="en-US" sz="2000" dirty="0" smtClean="0">
                <a:latin typeface="Rockwell" pitchFamily="18" charset="0"/>
              </a:rPr>
              <a:t>.</a:t>
            </a:r>
          </a:p>
          <a:p>
            <a:pPr marL="346075" indent="-2222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err="1" smtClean="0">
                <a:latin typeface="Rockwell" pitchFamily="18" charset="0"/>
              </a:rPr>
              <a:t>Sistem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politik</a:t>
            </a:r>
            <a:r>
              <a:rPr lang="en-US" sz="2000" dirty="0" smtClean="0">
                <a:latin typeface="Rockwell" pitchFamily="18" charset="0"/>
              </a:rPr>
              <a:t> yang </a:t>
            </a:r>
            <a:r>
              <a:rPr lang="en-US" sz="2000" dirty="0" err="1" smtClean="0">
                <a:latin typeface="Rockwell" pitchFamily="18" charset="0"/>
              </a:rPr>
              <a:t>demokratis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memainkan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peran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penting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dalam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memperlambat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tingkat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penebangan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hutan</a:t>
            </a:r>
            <a:r>
              <a:rPr lang="en-US" sz="2000" dirty="0" smtClean="0">
                <a:latin typeface="Rockwell" pitchFamily="18" charset="0"/>
              </a:rPr>
              <a:t>. </a:t>
            </a:r>
          </a:p>
          <a:p>
            <a:pPr marL="346075" indent="-22225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err="1" smtClean="0">
                <a:latin typeface="Rockwell" pitchFamily="18" charset="0"/>
              </a:rPr>
              <a:t>Ini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berarti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bahwa</a:t>
            </a:r>
            <a:r>
              <a:rPr lang="en-US" sz="2000" dirty="0" smtClean="0">
                <a:latin typeface="Rockwell" pitchFamily="18" charset="0"/>
              </a:rPr>
              <a:t> property rights </a:t>
            </a:r>
            <a:r>
              <a:rPr lang="en-US" sz="2000" dirty="0" err="1" smtClean="0">
                <a:latin typeface="Rockwell" pitchFamily="18" charset="0"/>
              </a:rPr>
              <a:t>merupakan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unsur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penting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dalam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melestarikan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dan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meningkatkan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kualitas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lingkungan</a:t>
            </a:r>
            <a:r>
              <a:rPr lang="en-US" sz="2000" dirty="0" smtClean="0">
                <a:latin typeface="Rockwell" pitchFamily="18" charset="0"/>
              </a:rPr>
              <a:t> global.</a:t>
            </a:r>
          </a:p>
          <a:p>
            <a:pPr marL="346075" lvl="0" indent="-222250">
              <a:lnSpc>
                <a:spcPct val="150000"/>
              </a:lnSpc>
              <a:spcBef>
                <a:spcPct val="20000"/>
              </a:spcBef>
              <a:defRPr/>
            </a:pP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ckwell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4114800"/>
          </a:xfrm>
          <a:solidFill>
            <a:srgbClr val="06E4CA">
              <a:alpha val="80000"/>
            </a:srgbClr>
          </a:solidFill>
        </p:spPr>
        <p:txBody>
          <a:bodyPr>
            <a:normAutofit fontScale="77500" lnSpcReduction="20000"/>
          </a:bodyPr>
          <a:lstStyle/>
          <a:p>
            <a:pPr marL="123825" indent="0">
              <a:lnSpc>
                <a:spcPct val="170000"/>
              </a:lnSpc>
              <a:buNone/>
            </a:pPr>
            <a:r>
              <a:rPr lang="en-US" sz="3600" i="1" dirty="0" smtClean="0">
                <a:solidFill>
                  <a:srgbClr val="C00000"/>
                </a:solidFill>
                <a:latin typeface="Rockwell" pitchFamily="18" charset="0"/>
              </a:rPr>
              <a:t>Property Right : </a:t>
            </a:r>
          </a:p>
          <a:p>
            <a:pPr marL="123825" indent="0">
              <a:lnSpc>
                <a:spcPct val="170000"/>
              </a:lnSpc>
              <a:buNone/>
            </a:pPr>
            <a:r>
              <a:rPr lang="en-US" dirty="0" err="1" smtClean="0">
                <a:latin typeface="Rockwell" pitchFamily="18" charset="0"/>
              </a:rPr>
              <a:t>Diartikan</a:t>
            </a:r>
            <a:r>
              <a:rPr lang="en-US" dirty="0" smtClean="0">
                <a:latin typeface="Rockwell" pitchFamily="18" charset="0"/>
              </a:rPr>
              <a:t> </a:t>
            </a:r>
            <a:r>
              <a:rPr lang="en-US" dirty="0" err="1" smtClean="0">
                <a:latin typeface="Rockwell" pitchFamily="18" charset="0"/>
              </a:rPr>
              <a:t>sebagai</a:t>
            </a:r>
            <a:r>
              <a:rPr lang="en-US" dirty="0" smtClean="0">
                <a:latin typeface="Rockwell" pitchFamily="18" charset="0"/>
              </a:rPr>
              <a:t> </a:t>
            </a:r>
            <a:r>
              <a:rPr lang="en-US" dirty="0" err="1" smtClean="0">
                <a:latin typeface="Rockwell" pitchFamily="18" charset="0"/>
              </a:rPr>
              <a:t>hak</a:t>
            </a:r>
            <a:r>
              <a:rPr lang="en-US" dirty="0" smtClean="0">
                <a:latin typeface="Rockwell" pitchFamily="18" charset="0"/>
              </a:rPr>
              <a:t> </a:t>
            </a:r>
            <a:r>
              <a:rPr lang="en-US" dirty="0" err="1" smtClean="0">
                <a:latin typeface="Rockwell" pitchFamily="18" charset="0"/>
              </a:rPr>
              <a:t>kepemilikan</a:t>
            </a:r>
            <a:r>
              <a:rPr lang="en-US" dirty="0" smtClean="0">
                <a:latin typeface="Rockwell" pitchFamily="18" charset="0"/>
              </a:rPr>
              <a:t> yang </a:t>
            </a:r>
            <a:r>
              <a:rPr lang="en-US" dirty="0" err="1" smtClean="0">
                <a:latin typeface="Rockwell" pitchFamily="18" charset="0"/>
              </a:rPr>
              <a:t>harus</a:t>
            </a:r>
            <a:r>
              <a:rPr lang="en-US" dirty="0" smtClean="0">
                <a:latin typeface="Rockwell" pitchFamily="18" charset="0"/>
              </a:rPr>
              <a:t> </a:t>
            </a:r>
            <a:r>
              <a:rPr lang="en-US" dirty="0" err="1" smtClean="0">
                <a:latin typeface="Rockwell" pitchFamily="18" charset="0"/>
              </a:rPr>
              <a:t>ditegakkan</a:t>
            </a:r>
            <a:r>
              <a:rPr lang="en-US" dirty="0" smtClean="0">
                <a:latin typeface="Rockwell" pitchFamily="18" charset="0"/>
              </a:rPr>
              <a:t>/</a:t>
            </a:r>
            <a:r>
              <a:rPr lang="en-US" dirty="0" err="1" smtClean="0">
                <a:latin typeface="Rockwell" pitchFamily="18" charset="0"/>
              </a:rPr>
              <a:t>dihormati</a:t>
            </a:r>
            <a:r>
              <a:rPr lang="en-US" dirty="0" smtClean="0">
                <a:latin typeface="Rockwell" pitchFamily="18" charset="0"/>
              </a:rPr>
              <a:t> </a:t>
            </a:r>
            <a:r>
              <a:rPr lang="en-US" dirty="0" err="1" smtClean="0">
                <a:latin typeface="Rockwell" pitchFamily="18" charset="0"/>
              </a:rPr>
              <a:t>oleh</a:t>
            </a:r>
            <a:r>
              <a:rPr lang="en-US" dirty="0" smtClean="0">
                <a:latin typeface="Rockwell" pitchFamily="18" charset="0"/>
              </a:rPr>
              <a:t> </a:t>
            </a:r>
            <a:r>
              <a:rPr lang="en-US" dirty="0" err="1" smtClean="0">
                <a:latin typeface="Rockwell" pitchFamily="18" charset="0"/>
              </a:rPr>
              <a:t>pihak</a:t>
            </a:r>
            <a:r>
              <a:rPr lang="en-US" dirty="0" smtClean="0">
                <a:latin typeface="Rockwell" pitchFamily="18" charset="0"/>
              </a:rPr>
              <a:t> lain </a:t>
            </a:r>
            <a:r>
              <a:rPr lang="en-US" dirty="0" err="1" smtClean="0">
                <a:latin typeface="Rockwell" pitchFamily="18" charset="0"/>
              </a:rPr>
              <a:t>serta</a:t>
            </a:r>
            <a:r>
              <a:rPr lang="en-US" dirty="0" smtClean="0">
                <a:latin typeface="Rockwell" pitchFamily="18" charset="0"/>
              </a:rPr>
              <a:t> </a:t>
            </a:r>
            <a:r>
              <a:rPr lang="en-US" dirty="0" err="1" smtClean="0">
                <a:latin typeface="Rockwell" pitchFamily="18" charset="0"/>
              </a:rPr>
              <a:t>merupakan</a:t>
            </a:r>
            <a:r>
              <a:rPr lang="en-US" dirty="0" smtClean="0">
                <a:latin typeface="Rockwell" pitchFamily="18" charset="0"/>
              </a:rPr>
              <a:t> </a:t>
            </a:r>
            <a:r>
              <a:rPr lang="en-US" dirty="0" err="1" smtClean="0">
                <a:latin typeface="Rockwell" pitchFamily="18" charset="0"/>
              </a:rPr>
              <a:t>institusi</a:t>
            </a:r>
            <a:r>
              <a:rPr lang="en-US" dirty="0" smtClean="0">
                <a:latin typeface="Rockwell" pitchFamily="18" charset="0"/>
              </a:rPr>
              <a:t>/</a:t>
            </a:r>
            <a:r>
              <a:rPr lang="en-US" dirty="0" err="1" smtClean="0">
                <a:latin typeface="Rockwell" pitchFamily="18" charset="0"/>
              </a:rPr>
              <a:t>lembaga</a:t>
            </a:r>
            <a:r>
              <a:rPr lang="en-US" dirty="0" smtClean="0">
                <a:latin typeface="Rockwell" pitchFamily="18" charset="0"/>
              </a:rPr>
              <a:t>/</a:t>
            </a:r>
            <a:r>
              <a:rPr lang="en-US" dirty="0" err="1" smtClean="0">
                <a:latin typeface="Rockwell" pitchFamily="18" charset="0"/>
              </a:rPr>
              <a:t>aturan</a:t>
            </a:r>
            <a:r>
              <a:rPr lang="en-US" dirty="0" smtClean="0">
                <a:latin typeface="Rockwell" pitchFamily="18" charset="0"/>
              </a:rPr>
              <a:t> main yang </a:t>
            </a:r>
            <a:r>
              <a:rPr lang="en-US" dirty="0" err="1" smtClean="0">
                <a:latin typeface="Rockwell" pitchFamily="18" charset="0"/>
              </a:rPr>
              <a:t>dalam</a:t>
            </a:r>
            <a:r>
              <a:rPr lang="en-US" dirty="0" smtClean="0">
                <a:latin typeface="Rockwell" pitchFamily="18" charset="0"/>
              </a:rPr>
              <a:t> </a:t>
            </a:r>
            <a:r>
              <a:rPr lang="en-US" dirty="0" err="1" smtClean="0">
                <a:latin typeface="Rockwell" pitchFamily="18" charset="0"/>
              </a:rPr>
              <a:t>penegakannya</a:t>
            </a:r>
            <a:r>
              <a:rPr lang="en-US" dirty="0" smtClean="0">
                <a:latin typeface="Rockwell" pitchFamily="18" charset="0"/>
              </a:rPr>
              <a:t> </a:t>
            </a:r>
            <a:r>
              <a:rPr lang="en-US" dirty="0" err="1" smtClean="0">
                <a:latin typeface="Rockwell" pitchFamily="18" charset="0"/>
              </a:rPr>
              <a:t>memerlukan</a:t>
            </a:r>
            <a:r>
              <a:rPr lang="en-US" dirty="0" smtClean="0">
                <a:latin typeface="Rockwell" pitchFamily="18" charset="0"/>
              </a:rPr>
              <a:t> </a:t>
            </a:r>
            <a:r>
              <a:rPr lang="en-US" dirty="0" err="1" smtClean="0">
                <a:latin typeface="Rockwell" pitchFamily="18" charset="0"/>
              </a:rPr>
              <a:t>badan</a:t>
            </a:r>
            <a:r>
              <a:rPr lang="en-US" dirty="0" smtClean="0">
                <a:latin typeface="Rockwell" pitchFamily="18" charset="0"/>
              </a:rPr>
              <a:t>/</a:t>
            </a:r>
            <a:r>
              <a:rPr lang="en-US" dirty="0" err="1" smtClean="0">
                <a:latin typeface="Rockwell" pitchFamily="18" charset="0"/>
              </a:rPr>
              <a:t>lembaga</a:t>
            </a:r>
            <a:r>
              <a:rPr lang="en-US" dirty="0" smtClean="0">
                <a:latin typeface="Rockwell" pitchFamily="18" charset="0"/>
              </a:rPr>
              <a:t> yang </a:t>
            </a:r>
            <a:r>
              <a:rPr lang="en-US" dirty="0" err="1" smtClean="0">
                <a:latin typeface="Rockwell" pitchFamily="18" charset="0"/>
              </a:rPr>
              <a:t>berwenang</a:t>
            </a:r>
            <a:r>
              <a:rPr lang="en-US" dirty="0" smtClean="0">
                <a:latin typeface="Rockwell" pitchFamily="18" charset="0"/>
              </a:rPr>
              <a:t> </a:t>
            </a:r>
            <a:r>
              <a:rPr lang="en-US" dirty="0" err="1" smtClean="0">
                <a:latin typeface="Rockwell" pitchFamily="18" charset="0"/>
              </a:rPr>
              <a:t>untuk</a:t>
            </a:r>
            <a:r>
              <a:rPr lang="en-US" dirty="0" smtClean="0">
                <a:latin typeface="Rockwell" pitchFamily="18" charset="0"/>
              </a:rPr>
              <a:t> </a:t>
            </a:r>
            <a:r>
              <a:rPr lang="en-US" dirty="0" err="1" smtClean="0">
                <a:latin typeface="Rockwell" pitchFamily="18" charset="0"/>
              </a:rPr>
              <a:t>menjaminnya</a:t>
            </a:r>
            <a:r>
              <a:rPr lang="en-US" dirty="0" smtClean="0">
                <a:latin typeface="Rockwell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1000" y="0"/>
            <a:ext cx="4572000" cy="990600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Definisi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dalam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Property Right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4572000"/>
          </a:xfrm>
          <a:solidFill>
            <a:srgbClr val="06E4CA">
              <a:alpha val="80000"/>
            </a:srgbClr>
          </a:solidFill>
        </p:spPr>
        <p:txBody>
          <a:bodyPr>
            <a:normAutofit/>
          </a:bodyPr>
          <a:lstStyle/>
          <a:p>
            <a:pPr marL="123825" indent="0" algn="ctr">
              <a:buNone/>
            </a:pPr>
            <a:endParaRPr lang="en-US" sz="2400" dirty="0" smtClean="0">
              <a:latin typeface="Rockwell" pitchFamily="18" charset="0"/>
            </a:endParaRPr>
          </a:p>
          <a:p>
            <a:pPr marL="123825" indent="0" algn="ctr">
              <a:buNone/>
            </a:pPr>
            <a:r>
              <a:rPr lang="en-US" sz="2400" dirty="0" err="1" smtClean="0">
                <a:latin typeface="Rockwell" pitchFamily="18" charset="0"/>
              </a:rPr>
              <a:t>Kegagalan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Pemerintah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Mendefinisikan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dan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Menegakkan</a:t>
            </a:r>
            <a:r>
              <a:rPr lang="en-US" sz="2400" dirty="0" smtClean="0">
                <a:latin typeface="Rockwell" pitchFamily="18" charset="0"/>
              </a:rPr>
              <a:t> Property Right</a:t>
            </a:r>
          </a:p>
          <a:p>
            <a:pPr marL="123825" indent="0" algn="ctr">
              <a:buNone/>
            </a:pPr>
            <a:endParaRPr lang="en-US" sz="2400" dirty="0" smtClean="0">
              <a:latin typeface="Rockwell" pitchFamily="18" charset="0"/>
            </a:endParaRPr>
          </a:p>
          <a:p>
            <a:pPr marL="123825" indent="0" algn="ctr">
              <a:buNone/>
            </a:pPr>
            <a:endParaRPr lang="en-US" sz="2400" dirty="0" smtClean="0">
              <a:latin typeface="Rockwell" pitchFamily="18" charset="0"/>
            </a:endParaRPr>
          </a:p>
          <a:p>
            <a:pPr marL="344488" indent="-220663"/>
            <a:r>
              <a:rPr lang="en-US" sz="2400" dirty="0" err="1" smtClean="0">
                <a:latin typeface="Rockwell" pitchFamily="18" charset="0"/>
              </a:rPr>
              <a:t>Ketidakamanan</a:t>
            </a:r>
            <a:r>
              <a:rPr lang="en-US" sz="2400" dirty="0" smtClean="0">
                <a:latin typeface="Rockwell" pitchFamily="18" charset="0"/>
              </a:rPr>
              <a:t> property right </a:t>
            </a:r>
            <a:r>
              <a:rPr lang="en-US" sz="2400" dirty="0" err="1" smtClean="0">
                <a:latin typeface="Rockwell" pitchFamily="18" charset="0"/>
              </a:rPr>
              <a:t>sehingga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muncul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penebangan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ilegal</a:t>
            </a:r>
            <a:endParaRPr lang="en-US" sz="2400" dirty="0" smtClean="0">
              <a:latin typeface="Rockwell" pitchFamily="18" charset="0"/>
            </a:endParaRPr>
          </a:p>
          <a:p>
            <a:pPr marL="344488" indent="-220663"/>
            <a:r>
              <a:rPr lang="en-US" sz="2400" dirty="0" err="1" smtClean="0">
                <a:latin typeface="Rockwell" pitchFamily="18" charset="0"/>
              </a:rPr>
              <a:t>Kesalahpahaman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masyarakat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tentang</a:t>
            </a:r>
            <a:r>
              <a:rPr lang="en-US" sz="2400" dirty="0" smtClean="0">
                <a:latin typeface="Rockwell" pitchFamily="18" charset="0"/>
              </a:rPr>
              <a:t> property right </a:t>
            </a:r>
            <a:r>
              <a:rPr lang="en-US" sz="2400" dirty="0" err="1" smtClean="0">
                <a:latin typeface="Rockwell" pitchFamily="18" charset="0"/>
              </a:rPr>
              <a:t>sehingga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muncul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perebutan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eksploitasi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pribadi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terhadap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hasil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hutan</a:t>
            </a:r>
            <a:endParaRPr lang="en-US" sz="2400" dirty="0" smtClean="0">
              <a:latin typeface="Rockwell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91000" y="0"/>
            <a:ext cx="4572000" cy="990600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Masalah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dalam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Property Right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267200" y="2743200"/>
            <a:ext cx="381000" cy="6096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399"/>
          </a:xfrm>
          <a:solidFill>
            <a:srgbClr val="06E4CA">
              <a:alpha val="78039"/>
            </a:srgbClr>
          </a:solidFill>
        </p:spPr>
        <p:txBody>
          <a:bodyPr>
            <a:normAutofit fontScale="92500"/>
          </a:bodyPr>
          <a:lstStyle/>
          <a:p>
            <a:pPr marL="225425" indent="-225425">
              <a:lnSpc>
                <a:spcPct val="150000"/>
              </a:lnSpc>
              <a:buNone/>
            </a:pPr>
            <a:r>
              <a:rPr lang="en-US" sz="2400" dirty="0" smtClean="0">
                <a:latin typeface="Rockwell" pitchFamily="18" charset="0"/>
              </a:rPr>
              <a:t>	</a:t>
            </a:r>
            <a:r>
              <a:rPr lang="en-US" sz="2400" dirty="0" err="1" smtClean="0">
                <a:latin typeface="Rockwell" pitchFamily="18" charset="0"/>
              </a:rPr>
              <a:t>Hutan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Perancis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mengalami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kerusakan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luas</a:t>
            </a:r>
            <a:r>
              <a:rPr lang="en-US" sz="2400" dirty="0" smtClean="0">
                <a:latin typeface="Rockwell" pitchFamily="18" charset="0"/>
              </a:rPr>
              <a:t> yang </a:t>
            </a:r>
            <a:r>
              <a:rPr lang="en-US" sz="2400" dirty="0" err="1" smtClean="0">
                <a:latin typeface="Rockwell" pitchFamily="18" charset="0"/>
              </a:rPr>
              <a:t>mengikuti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Revolusi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Perancis</a:t>
            </a:r>
            <a:r>
              <a:rPr lang="en-US" sz="2400" dirty="0" smtClean="0">
                <a:latin typeface="Rockwell" pitchFamily="18" charset="0"/>
              </a:rPr>
              <a:t>, </a:t>
            </a:r>
            <a:r>
              <a:rPr lang="en-US" sz="2400" dirty="0" err="1" smtClean="0">
                <a:latin typeface="Rockwell" pitchFamily="18" charset="0"/>
              </a:rPr>
              <a:t>seperti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hutan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Yunani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setelah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Perang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Kemerdekaan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pada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tahun</a:t>
            </a:r>
            <a:r>
              <a:rPr lang="en-US" sz="2400" dirty="0" smtClean="0">
                <a:latin typeface="Rockwell" pitchFamily="18" charset="0"/>
              </a:rPr>
              <a:t> 1821. </a:t>
            </a:r>
            <a:r>
              <a:rPr lang="en-US" sz="2400" dirty="0" err="1" smtClean="0">
                <a:latin typeface="Rockwell" pitchFamily="18" charset="0"/>
              </a:rPr>
              <a:t>Pada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abad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ini</a:t>
            </a:r>
            <a:r>
              <a:rPr lang="en-US" sz="2400" dirty="0" smtClean="0">
                <a:latin typeface="Rockwell" pitchFamily="18" charset="0"/>
              </a:rPr>
              <a:t>, </a:t>
            </a:r>
            <a:r>
              <a:rPr lang="en-US" sz="2400" dirty="0" err="1" smtClean="0">
                <a:latin typeface="Rockwell" pitchFamily="18" charset="0"/>
              </a:rPr>
              <a:t>hutan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Eropa</a:t>
            </a:r>
            <a:r>
              <a:rPr lang="en-US" sz="2400" dirty="0" smtClean="0">
                <a:latin typeface="Rockwell" pitchFamily="18" charset="0"/>
              </a:rPr>
              <a:t> yang </a:t>
            </a:r>
            <a:r>
              <a:rPr lang="en-US" sz="2400" dirty="0" err="1" smtClean="0">
                <a:latin typeface="Rockwell" pitchFamily="18" charset="0"/>
              </a:rPr>
              <a:t>dihancurkan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selama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Perang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Dunia</a:t>
            </a:r>
            <a:r>
              <a:rPr lang="en-US" sz="2400" dirty="0" smtClean="0">
                <a:latin typeface="Rockwell" pitchFamily="18" charset="0"/>
              </a:rPr>
              <a:t> II, </a:t>
            </a:r>
            <a:r>
              <a:rPr lang="en-US" sz="2400" dirty="0" err="1" smtClean="0">
                <a:latin typeface="Rockwell" pitchFamily="18" charset="0"/>
              </a:rPr>
              <a:t>tidak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hanya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karena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kerusakan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perang</a:t>
            </a:r>
            <a:r>
              <a:rPr lang="en-US" sz="2400" dirty="0" smtClean="0">
                <a:latin typeface="Rockwell" pitchFamily="18" charset="0"/>
              </a:rPr>
              <a:t>, </a:t>
            </a:r>
            <a:r>
              <a:rPr lang="en-US" sz="2400" dirty="0" err="1" smtClean="0">
                <a:latin typeface="Rockwell" pitchFamily="18" charset="0"/>
              </a:rPr>
              <a:t>tetapi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juga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oleh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pemotongan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ilegal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dan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kurangnya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penghijauan</a:t>
            </a:r>
            <a:r>
              <a:rPr lang="en-US" sz="2400" dirty="0" smtClean="0">
                <a:latin typeface="Rockwell" pitchFamily="18" charset="0"/>
              </a:rPr>
              <a:t>. </a:t>
            </a:r>
            <a:r>
              <a:rPr lang="en-US" sz="2400" dirty="0" err="1" smtClean="0">
                <a:latin typeface="Rockwell" pitchFamily="18" charset="0"/>
              </a:rPr>
              <a:t>Kerusakan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serupa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terjadi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untuk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hutan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di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Jawa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selama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gejolak</a:t>
            </a:r>
            <a:r>
              <a:rPr lang="en-US" sz="2400" dirty="0" smtClean="0">
                <a:latin typeface="Rockwell" pitchFamily="18" charset="0"/>
              </a:rPr>
              <a:t> yang </a:t>
            </a:r>
            <a:r>
              <a:rPr lang="en-US" sz="2400" dirty="0" err="1" smtClean="0">
                <a:latin typeface="Rockwell" pitchFamily="18" charset="0"/>
              </a:rPr>
              <a:t>mengikuti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akhir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pemerintahan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kolonial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Belanda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setelah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Perang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Dunia</a:t>
            </a:r>
            <a:r>
              <a:rPr lang="en-US" sz="2400" dirty="0" smtClean="0">
                <a:latin typeface="Rockwell" pitchFamily="18" charset="0"/>
              </a:rPr>
              <a:t> II.</a:t>
            </a:r>
          </a:p>
          <a:p>
            <a:pPr marL="225425" indent="-225425">
              <a:buNone/>
            </a:pPr>
            <a:endParaRPr lang="en-US" sz="2800" dirty="0">
              <a:latin typeface="Rockwell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91000" y="0"/>
            <a:ext cx="4572000" cy="990600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Contoh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Masalah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Property Right and Forest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3581400"/>
          </a:xfrm>
          <a:solidFill>
            <a:srgbClr val="06E4CA">
              <a:alpha val="72941"/>
            </a:srgbClr>
          </a:solidFill>
        </p:spPr>
        <p:txBody>
          <a:bodyPr>
            <a:normAutofit fontScale="70000" lnSpcReduction="20000"/>
          </a:bodyPr>
          <a:lstStyle/>
          <a:p>
            <a:pPr marL="225425" indent="-225425">
              <a:lnSpc>
                <a:spcPct val="160000"/>
              </a:lnSpc>
              <a:buNone/>
            </a:pPr>
            <a:r>
              <a:rPr lang="en-US" sz="2800" dirty="0" smtClean="0">
                <a:latin typeface="Rockwell" pitchFamily="18" charset="0"/>
              </a:rPr>
              <a:t>	Negara-</a:t>
            </a:r>
            <a:r>
              <a:rPr lang="en-US" sz="2800" dirty="0" err="1" smtClean="0">
                <a:latin typeface="Rockwell" pitchFamily="18" charset="0"/>
              </a:rPr>
              <a:t>negara</a:t>
            </a:r>
            <a:r>
              <a:rPr lang="en-US" sz="2800" dirty="0" smtClean="0">
                <a:latin typeface="Rockwell" pitchFamily="18" charset="0"/>
              </a:rPr>
              <a:t> </a:t>
            </a:r>
            <a:r>
              <a:rPr lang="en-US" sz="2800" dirty="0" err="1" smtClean="0">
                <a:latin typeface="Rockwell" pitchFamily="18" charset="0"/>
              </a:rPr>
              <a:t>seperti</a:t>
            </a:r>
            <a:r>
              <a:rPr lang="en-US" sz="2800" dirty="0" smtClean="0">
                <a:latin typeface="Rockwell" pitchFamily="18" charset="0"/>
              </a:rPr>
              <a:t> Lebanon, Haiti, </a:t>
            </a:r>
            <a:r>
              <a:rPr lang="en-US" sz="2800" dirty="0" err="1" smtClean="0">
                <a:latin typeface="Rockwell" pitchFamily="18" charset="0"/>
              </a:rPr>
              <a:t>dan</a:t>
            </a:r>
            <a:r>
              <a:rPr lang="en-US" sz="2800" dirty="0" smtClean="0">
                <a:latin typeface="Rockwell" pitchFamily="18" charset="0"/>
              </a:rPr>
              <a:t> El </a:t>
            </a:r>
            <a:r>
              <a:rPr lang="en-US" sz="2800" dirty="0" err="1" smtClean="0">
                <a:latin typeface="Rockwell" pitchFamily="18" charset="0"/>
              </a:rPr>
              <a:t>Savador</a:t>
            </a:r>
            <a:r>
              <a:rPr lang="en-US" sz="2800" dirty="0" smtClean="0">
                <a:latin typeface="Rockwell" pitchFamily="18" charset="0"/>
              </a:rPr>
              <a:t>, </a:t>
            </a:r>
            <a:r>
              <a:rPr lang="en-US" sz="2800" dirty="0" err="1" smtClean="0">
                <a:latin typeface="Rockwell" pitchFamily="18" charset="0"/>
              </a:rPr>
              <a:t>rusak</a:t>
            </a:r>
            <a:r>
              <a:rPr lang="en-US" sz="2800" dirty="0" smtClean="0">
                <a:latin typeface="Rockwell" pitchFamily="18" charset="0"/>
              </a:rPr>
              <a:t> </a:t>
            </a:r>
            <a:r>
              <a:rPr lang="en-US" sz="2800" dirty="0" err="1" smtClean="0">
                <a:latin typeface="Rockwell" pitchFamily="18" charset="0"/>
              </a:rPr>
              <a:t>oleh</a:t>
            </a:r>
            <a:r>
              <a:rPr lang="en-US" sz="2800" dirty="0" smtClean="0">
                <a:latin typeface="Rockwell" pitchFamily="18" charset="0"/>
              </a:rPr>
              <a:t> </a:t>
            </a:r>
            <a:r>
              <a:rPr lang="en-US" sz="2800" dirty="0" err="1" smtClean="0">
                <a:latin typeface="Rockwell" pitchFamily="18" charset="0"/>
              </a:rPr>
              <a:t>perubahan</a:t>
            </a:r>
            <a:r>
              <a:rPr lang="en-US" sz="2800" dirty="0" smtClean="0">
                <a:latin typeface="Rockwell" pitchFamily="18" charset="0"/>
              </a:rPr>
              <a:t> </a:t>
            </a:r>
            <a:r>
              <a:rPr lang="en-US" sz="2800" dirty="0" err="1" smtClean="0">
                <a:latin typeface="Rockwell" pitchFamily="18" charset="0"/>
              </a:rPr>
              <a:t>besar</a:t>
            </a:r>
            <a:r>
              <a:rPr lang="en-US" sz="2800" dirty="0" smtClean="0">
                <a:latin typeface="Rockwell" pitchFamily="18" charset="0"/>
              </a:rPr>
              <a:t> </a:t>
            </a:r>
            <a:r>
              <a:rPr lang="en-US" sz="2800" dirty="0" err="1" smtClean="0">
                <a:latin typeface="Rockwell" pitchFamily="18" charset="0"/>
              </a:rPr>
              <a:t>konstitusi</a:t>
            </a:r>
            <a:r>
              <a:rPr lang="en-US" sz="2800" dirty="0" smtClean="0">
                <a:latin typeface="Rockwell" pitchFamily="18" charset="0"/>
              </a:rPr>
              <a:t>, </a:t>
            </a:r>
            <a:r>
              <a:rPr lang="en-US" sz="2800" dirty="0" err="1" smtClean="0">
                <a:latin typeface="Rockwell" pitchFamily="18" charset="0"/>
              </a:rPr>
              <a:t>perang</a:t>
            </a:r>
            <a:r>
              <a:rPr lang="en-US" sz="2800" dirty="0" smtClean="0">
                <a:latin typeface="Rockwell" pitchFamily="18" charset="0"/>
              </a:rPr>
              <a:t> </a:t>
            </a:r>
            <a:r>
              <a:rPr lang="en-US" sz="2800" dirty="0" err="1" smtClean="0">
                <a:latin typeface="Rockwell" pitchFamily="18" charset="0"/>
              </a:rPr>
              <a:t>gerilya</a:t>
            </a:r>
            <a:r>
              <a:rPr lang="en-US" sz="2800" dirty="0" smtClean="0">
                <a:latin typeface="Rockwell" pitchFamily="18" charset="0"/>
              </a:rPr>
              <a:t>, </a:t>
            </a:r>
            <a:r>
              <a:rPr lang="en-US" sz="2800" dirty="0" err="1" smtClean="0">
                <a:latin typeface="Rockwell" pitchFamily="18" charset="0"/>
              </a:rPr>
              <a:t>atau</a:t>
            </a:r>
            <a:r>
              <a:rPr lang="en-US" sz="2800" dirty="0" smtClean="0">
                <a:latin typeface="Rockwell" pitchFamily="18" charset="0"/>
              </a:rPr>
              <a:t> </a:t>
            </a:r>
            <a:r>
              <a:rPr lang="en-US" sz="2800" dirty="0" err="1" smtClean="0">
                <a:latin typeface="Rockwell" pitchFamily="18" charset="0"/>
              </a:rPr>
              <a:t>seringnya</a:t>
            </a:r>
            <a:r>
              <a:rPr lang="en-US" sz="2800" dirty="0" smtClean="0">
                <a:latin typeface="Rockwell" pitchFamily="18" charset="0"/>
              </a:rPr>
              <a:t> </a:t>
            </a:r>
            <a:r>
              <a:rPr lang="en-US" sz="2800" dirty="0" err="1" smtClean="0">
                <a:latin typeface="Rockwell" pitchFamily="18" charset="0"/>
              </a:rPr>
              <a:t>perubahan</a:t>
            </a:r>
            <a:r>
              <a:rPr lang="en-US" sz="2800" dirty="0" smtClean="0">
                <a:latin typeface="Rockwell" pitchFamily="18" charset="0"/>
              </a:rPr>
              <a:t> </a:t>
            </a:r>
            <a:r>
              <a:rPr lang="en-US" sz="2800" dirty="0" err="1" smtClean="0">
                <a:latin typeface="Rockwell" pitchFamily="18" charset="0"/>
              </a:rPr>
              <a:t>rezim</a:t>
            </a:r>
            <a:r>
              <a:rPr lang="en-US" sz="2800" dirty="0" smtClean="0">
                <a:latin typeface="Rockwell" pitchFamily="18" charset="0"/>
              </a:rPr>
              <a:t>, </a:t>
            </a:r>
            <a:r>
              <a:rPr lang="en-US" sz="2800" dirty="0" err="1" smtClean="0">
                <a:latin typeface="Rockwell" pitchFamily="18" charset="0"/>
              </a:rPr>
              <a:t>cenderung</a:t>
            </a:r>
            <a:r>
              <a:rPr lang="en-US" sz="2800" dirty="0" smtClean="0">
                <a:latin typeface="Rockwell" pitchFamily="18" charset="0"/>
              </a:rPr>
              <a:t> </a:t>
            </a:r>
            <a:r>
              <a:rPr lang="en-US" sz="2800" dirty="0" err="1" smtClean="0">
                <a:latin typeface="Rockwell" pitchFamily="18" charset="0"/>
              </a:rPr>
              <a:t>menderita</a:t>
            </a:r>
            <a:r>
              <a:rPr lang="en-US" sz="2800" dirty="0" smtClean="0">
                <a:latin typeface="Rockwell" pitchFamily="18" charset="0"/>
              </a:rPr>
              <a:t> </a:t>
            </a:r>
            <a:r>
              <a:rPr lang="en-US" sz="2800" dirty="0" err="1" smtClean="0">
                <a:latin typeface="Rockwell" pitchFamily="18" charset="0"/>
              </a:rPr>
              <a:t>kerugian</a:t>
            </a:r>
            <a:r>
              <a:rPr lang="en-US" sz="2800" dirty="0" smtClean="0">
                <a:latin typeface="Rockwell" pitchFamily="18" charset="0"/>
              </a:rPr>
              <a:t> </a:t>
            </a:r>
            <a:r>
              <a:rPr lang="en-US" sz="2800" dirty="0" err="1" smtClean="0">
                <a:latin typeface="Rockwell" pitchFamily="18" charset="0"/>
              </a:rPr>
              <a:t>hutan</a:t>
            </a:r>
            <a:r>
              <a:rPr lang="en-US" sz="2800" dirty="0" smtClean="0">
                <a:latin typeface="Rockwell" pitchFamily="18" charset="0"/>
              </a:rPr>
              <a:t> </a:t>
            </a:r>
            <a:r>
              <a:rPr lang="en-US" sz="2800" dirty="0" err="1" smtClean="0">
                <a:latin typeface="Rockwell" pitchFamily="18" charset="0"/>
              </a:rPr>
              <a:t>lebih</a:t>
            </a:r>
            <a:r>
              <a:rPr lang="en-US" sz="2800" dirty="0" smtClean="0">
                <a:latin typeface="Rockwell" pitchFamily="18" charset="0"/>
              </a:rPr>
              <a:t> </a:t>
            </a:r>
            <a:r>
              <a:rPr lang="en-US" sz="2800" dirty="0" err="1" smtClean="0">
                <a:latin typeface="Rockwell" pitchFamily="18" charset="0"/>
              </a:rPr>
              <a:t>berat</a:t>
            </a:r>
            <a:r>
              <a:rPr lang="en-US" sz="2800" dirty="0" smtClean="0">
                <a:latin typeface="Rockwell" pitchFamily="18" charset="0"/>
              </a:rPr>
              <a:t>. </a:t>
            </a:r>
            <a:r>
              <a:rPr lang="en-US" sz="2800" dirty="0" err="1" smtClean="0">
                <a:latin typeface="Rockwell" pitchFamily="18" charset="0"/>
              </a:rPr>
              <a:t>Sebaliknya</a:t>
            </a:r>
            <a:r>
              <a:rPr lang="en-US" sz="2800" dirty="0" smtClean="0">
                <a:latin typeface="Rockwell" pitchFamily="18" charset="0"/>
              </a:rPr>
              <a:t>, </a:t>
            </a:r>
            <a:r>
              <a:rPr lang="en-US" sz="2800" dirty="0" err="1" smtClean="0">
                <a:latin typeface="Rockwell" pitchFamily="18" charset="0"/>
              </a:rPr>
              <a:t>negara-negara</a:t>
            </a:r>
            <a:r>
              <a:rPr lang="en-US" sz="2800" dirty="0" smtClean="0">
                <a:latin typeface="Rockwell" pitchFamily="18" charset="0"/>
              </a:rPr>
              <a:t> </a:t>
            </a:r>
            <a:r>
              <a:rPr lang="en-US" sz="2800" dirty="0" err="1" smtClean="0">
                <a:latin typeface="Rockwell" pitchFamily="18" charset="0"/>
              </a:rPr>
              <a:t>dengan</a:t>
            </a:r>
            <a:r>
              <a:rPr lang="en-US" sz="2800" dirty="0" smtClean="0">
                <a:latin typeface="Rockwell" pitchFamily="18" charset="0"/>
              </a:rPr>
              <a:t> </a:t>
            </a:r>
            <a:r>
              <a:rPr lang="en-US" sz="2800" dirty="0" err="1" smtClean="0">
                <a:latin typeface="Rockwell" pitchFamily="18" charset="0"/>
              </a:rPr>
              <a:t>legislatif</a:t>
            </a:r>
            <a:r>
              <a:rPr lang="en-US" sz="2800" dirty="0" smtClean="0">
                <a:latin typeface="Rockwell" pitchFamily="18" charset="0"/>
              </a:rPr>
              <a:t> yang </a:t>
            </a:r>
            <a:r>
              <a:rPr lang="en-US" sz="2800" dirty="0" err="1" smtClean="0">
                <a:latin typeface="Rockwell" pitchFamily="18" charset="0"/>
              </a:rPr>
              <a:t>terpilih</a:t>
            </a:r>
            <a:r>
              <a:rPr lang="en-US" sz="2800" dirty="0" smtClean="0">
                <a:latin typeface="Rockwell" pitchFamily="18" charset="0"/>
              </a:rPr>
              <a:t> </a:t>
            </a:r>
            <a:r>
              <a:rPr lang="en-US" sz="2800" dirty="0" err="1" smtClean="0">
                <a:latin typeface="Rockwell" pitchFamily="18" charset="0"/>
              </a:rPr>
              <a:t>secara</a:t>
            </a:r>
            <a:r>
              <a:rPr lang="en-US" sz="2800" dirty="0" smtClean="0">
                <a:latin typeface="Rockwell" pitchFamily="18" charset="0"/>
              </a:rPr>
              <a:t> </a:t>
            </a:r>
            <a:r>
              <a:rPr lang="en-US" sz="2800" dirty="0" err="1" smtClean="0">
                <a:latin typeface="Rockwell" pitchFamily="18" charset="0"/>
              </a:rPr>
              <a:t>demokratis</a:t>
            </a:r>
            <a:r>
              <a:rPr lang="en-US" sz="2800" dirty="0" smtClean="0">
                <a:latin typeface="Rockwell" pitchFamily="18" charset="0"/>
              </a:rPr>
              <a:t> </a:t>
            </a:r>
            <a:r>
              <a:rPr lang="en-US" sz="2800" dirty="0" err="1" smtClean="0">
                <a:latin typeface="Rockwell" pitchFamily="18" charset="0"/>
              </a:rPr>
              <a:t>dan</a:t>
            </a:r>
            <a:r>
              <a:rPr lang="en-US" sz="2800" dirty="0" smtClean="0">
                <a:latin typeface="Rockwell" pitchFamily="18" charset="0"/>
              </a:rPr>
              <a:t> </a:t>
            </a:r>
            <a:r>
              <a:rPr lang="en-US" sz="2800" dirty="0" err="1" smtClean="0">
                <a:latin typeface="Rockwell" pitchFamily="18" charset="0"/>
              </a:rPr>
              <a:t>stabil</a:t>
            </a:r>
            <a:r>
              <a:rPr lang="en-US" sz="2800" dirty="0" smtClean="0">
                <a:latin typeface="Rockwell" pitchFamily="18" charset="0"/>
              </a:rPr>
              <a:t>, </a:t>
            </a:r>
            <a:r>
              <a:rPr lang="en-US" sz="2800" dirty="0" err="1" smtClean="0">
                <a:latin typeface="Rockwell" pitchFamily="18" charset="0"/>
              </a:rPr>
              <a:t>pemerintahan</a:t>
            </a:r>
            <a:r>
              <a:rPr lang="en-US" sz="2800" dirty="0" smtClean="0">
                <a:latin typeface="Rockwell" pitchFamily="18" charset="0"/>
              </a:rPr>
              <a:t> </a:t>
            </a:r>
            <a:r>
              <a:rPr lang="en-US" sz="2800" dirty="0" err="1" smtClean="0">
                <a:latin typeface="Rockwell" pitchFamily="18" charset="0"/>
              </a:rPr>
              <a:t>sipil</a:t>
            </a:r>
            <a:r>
              <a:rPr lang="en-US" sz="2800" dirty="0" smtClean="0">
                <a:latin typeface="Rockwell" pitchFamily="18" charset="0"/>
              </a:rPr>
              <a:t>, </a:t>
            </a:r>
            <a:r>
              <a:rPr lang="en-US" sz="2800" dirty="0" err="1" smtClean="0">
                <a:latin typeface="Rockwell" pitchFamily="18" charset="0"/>
              </a:rPr>
              <a:t>seperti</a:t>
            </a:r>
            <a:r>
              <a:rPr lang="en-US" sz="2800" dirty="0" smtClean="0">
                <a:latin typeface="Rockwell" pitchFamily="18" charset="0"/>
              </a:rPr>
              <a:t> </a:t>
            </a:r>
            <a:r>
              <a:rPr lang="en-US" sz="2800" dirty="0" err="1" smtClean="0">
                <a:latin typeface="Rockwell" pitchFamily="18" charset="0"/>
              </a:rPr>
              <a:t>negara-negara</a:t>
            </a:r>
            <a:r>
              <a:rPr lang="en-US" sz="2800" dirty="0" smtClean="0">
                <a:latin typeface="Rockwell" pitchFamily="18" charset="0"/>
              </a:rPr>
              <a:t> </a:t>
            </a:r>
            <a:r>
              <a:rPr lang="en-US" sz="2800" dirty="0" err="1" smtClean="0">
                <a:latin typeface="Rockwell" pitchFamily="18" charset="0"/>
              </a:rPr>
              <a:t>Eropa</a:t>
            </a:r>
            <a:r>
              <a:rPr lang="en-US" sz="2800" dirty="0" smtClean="0">
                <a:latin typeface="Rockwell" pitchFamily="18" charset="0"/>
              </a:rPr>
              <a:t> Barat </a:t>
            </a:r>
            <a:r>
              <a:rPr lang="en-US" sz="2800" dirty="0" err="1" smtClean="0">
                <a:latin typeface="Rockwell" pitchFamily="18" charset="0"/>
              </a:rPr>
              <a:t>dan</a:t>
            </a:r>
            <a:r>
              <a:rPr lang="en-US" sz="2800" dirty="0" smtClean="0">
                <a:latin typeface="Rockwell" pitchFamily="18" charset="0"/>
              </a:rPr>
              <a:t> </a:t>
            </a:r>
            <a:r>
              <a:rPr lang="en-US" sz="2800" dirty="0" err="1" smtClean="0">
                <a:latin typeface="Rockwell" pitchFamily="18" charset="0"/>
              </a:rPr>
              <a:t>Amerika</a:t>
            </a:r>
            <a:r>
              <a:rPr lang="en-US" sz="2800" dirty="0" smtClean="0">
                <a:latin typeface="Rockwell" pitchFamily="18" charset="0"/>
              </a:rPr>
              <a:t> Utara, </a:t>
            </a:r>
            <a:r>
              <a:rPr lang="en-US" sz="2800" dirty="0" err="1" smtClean="0">
                <a:latin typeface="Rockwell" pitchFamily="18" charset="0"/>
              </a:rPr>
              <a:t>cenderung</a:t>
            </a:r>
            <a:r>
              <a:rPr lang="en-US" sz="2800" dirty="0" smtClean="0">
                <a:latin typeface="Rockwell" pitchFamily="18" charset="0"/>
              </a:rPr>
              <a:t> </a:t>
            </a:r>
            <a:r>
              <a:rPr lang="en-US" sz="2800" dirty="0" err="1" smtClean="0">
                <a:latin typeface="Rockwell" pitchFamily="18" charset="0"/>
              </a:rPr>
              <a:t>memiliki</a:t>
            </a:r>
            <a:r>
              <a:rPr lang="en-US" sz="2800" dirty="0" smtClean="0">
                <a:latin typeface="Rockwell" pitchFamily="18" charset="0"/>
              </a:rPr>
              <a:t> </a:t>
            </a:r>
            <a:r>
              <a:rPr lang="en-US" sz="2800" dirty="0" err="1" smtClean="0">
                <a:latin typeface="Rockwell" pitchFamily="18" charset="0"/>
              </a:rPr>
              <a:t>tingkat</a:t>
            </a:r>
            <a:r>
              <a:rPr lang="en-US" sz="2800" dirty="0" smtClean="0">
                <a:latin typeface="Rockwell" pitchFamily="18" charset="0"/>
              </a:rPr>
              <a:t> </a:t>
            </a:r>
            <a:r>
              <a:rPr lang="en-US" sz="2800" dirty="0" err="1" smtClean="0">
                <a:latin typeface="Rockwell" pitchFamily="18" charset="0"/>
              </a:rPr>
              <a:t>panen</a:t>
            </a:r>
            <a:r>
              <a:rPr lang="en-US" sz="2800" dirty="0" smtClean="0">
                <a:latin typeface="Rockwell" pitchFamily="18" charset="0"/>
              </a:rPr>
              <a:t> yang </a:t>
            </a:r>
            <a:r>
              <a:rPr lang="en-US" sz="2800" dirty="0" err="1" smtClean="0">
                <a:latin typeface="Rockwell" pitchFamily="18" charset="0"/>
              </a:rPr>
              <a:t>lebih</a:t>
            </a:r>
            <a:r>
              <a:rPr lang="en-US" sz="2800" dirty="0" smtClean="0">
                <a:latin typeface="Rockwell" pitchFamily="18" charset="0"/>
              </a:rPr>
              <a:t> </a:t>
            </a:r>
            <a:r>
              <a:rPr lang="en-US" sz="2800" dirty="0" err="1" smtClean="0">
                <a:latin typeface="Rockwell" pitchFamily="18" charset="0"/>
              </a:rPr>
              <a:t>rendah</a:t>
            </a:r>
            <a:r>
              <a:rPr lang="en-US" sz="2800" dirty="0" smtClean="0">
                <a:latin typeface="Rockwell" pitchFamily="18" charset="0"/>
              </a:rPr>
              <a:t> </a:t>
            </a:r>
            <a:r>
              <a:rPr lang="en-US" sz="2800" dirty="0" err="1" smtClean="0">
                <a:latin typeface="Rockwell" pitchFamily="18" charset="0"/>
              </a:rPr>
              <a:t>dan</a:t>
            </a:r>
            <a:r>
              <a:rPr lang="en-US" sz="2800" dirty="0" smtClean="0">
                <a:latin typeface="Rockwell" pitchFamily="18" charset="0"/>
              </a:rPr>
              <a:t> </a:t>
            </a:r>
            <a:r>
              <a:rPr lang="en-US" sz="2800" dirty="0" err="1" smtClean="0">
                <a:latin typeface="Rockwell" pitchFamily="18" charset="0"/>
              </a:rPr>
              <a:t>tingkat</a:t>
            </a:r>
            <a:r>
              <a:rPr lang="en-US" sz="2800" dirty="0" smtClean="0">
                <a:latin typeface="Rockwell" pitchFamily="18" charset="0"/>
              </a:rPr>
              <a:t> </a:t>
            </a:r>
            <a:r>
              <a:rPr lang="en-US" sz="2800" dirty="0" err="1" smtClean="0">
                <a:latin typeface="Rockwell" pitchFamily="18" charset="0"/>
              </a:rPr>
              <a:t>reboisasi</a:t>
            </a:r>
            <a:r>
              <a:rPr lang="en-US" sz="2800" dirty="0" smtClean="0">
                <a:latin typeface="Rockwell" pitchFamily="18" charset="0"/>
              </a:rPr>
              <a:t> yang </a:t>
            </a:r>
            <a:r>
              <a:rPr lang="en-US" sz="2800" dirty="0" err="1" smtClean="0">
                <a:latin typeface="Rockwell" pitchFamily="18" charset="0"/>
              </a:rPr>
              <a:t>lebih</a:t>
            </a:r>
            <a:r>
              <a:rPr lang="en-US" sz="2800" dirty="0" smtClean="0">
                <a:latin typeface="Rockwell" pitchFamily="18" charset="0"/>
              </a:rPr>
              <a:t> </a:t>
            </a:r>
            <a:r>
              <a:rPr lang="en-US" sz="2800" dirty="0" err="1" smtClean="0">
                <a:latin typeface="Rockwell" pitchFamily="18" charset="0"/>
              </a:rPr>
              <a:t>tinggi</a:t>
            </a:r>
            <a:r>
              <a:rPr lang="en-US" sz="2800" dirty="0" smtClean="0">
                <a:latin typeface="Rockwell" pitchFamily="18" charset="0"/>
              </a:rPr>
              <a:t>.</a:t>
            </a:r>
            <a:endParaRPr lang="en-US" sz="2500" dirty="0">
              <a:latin typeface="Rockwell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91000" y="0"/>
            <a:ext cx="4572000" cy="990600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Contoh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Masalah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Property Right and Forest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1"/>
            <a:ext cx="7467600" cy="2743199"/>
          </a:xfrm>
          <a:solidFill>
            <a:srgbClr val="06E4CA">
              <a:alpha val="72941"/>
            </a:srgbClr>
          </a:solidFill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sz="2400" dirty="0" err="1" smtClean="0">
                <a:latin typeface="Rockwell" pitchFamily="18" charset="0"/>
              </a:rPr>
              <a:t>Merangsang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investasi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pertanian</a:t>
            </a:r>
            <a:r>
              <a:rPr lang="en-US" sz="2400" dirty="0" smtClean="0">
                <a:latin typeface="Rockwell" pitchFamily="18" charset="0"/>
              </a:rPr>
              <a:t>, </a:t>
            </a:r>
            <a:r>
              <a:rPr lang="en-US" sz="2400" dirty="0" err="1" smtClean="0">
                <a:latin typeface="Rockwell" pitchFamily="18" charset="0"/>
              </a:rPr>
              <a:t>sehingga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meningkatkan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hasil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pertanian</a:t>
            </a:r>
            <a:r>
              <a:rPr lang="en-US" sz="2400" dirty="0" smtClean="0">
                <a:latin typeface="Rockwell" pitchFamily="18" charset="0"/>
              </a:rPr>
              <a:t>, yang </a:t>
            </a:r>
            <a:r>
              <a:rPr lang="en-US" sz="2400" dirty="0" err="1" smtClean="0">
                <a:latin typeface="Rockwell" pitchFamily="18" charset="0"/>
              </a:rPr>
              <a:t>selanjutnya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mengurangi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penebangan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hutan</a:t>
            </a:r>
            <a:endParaRPr lang="en-US" sz="2400" dirty="0" smtClean="0">
              <a:latin typeface="Rockwell" pitchFamily="18" charset="0"/>
            </a:endParaRPr>
          </a:p>
          <a:p>
            <a:pPr>
              <a:lnSpc>
                <a:spcPct val="160000"/>
              </a:lnSpc>
            </a:pPr>
            <a:r>
              <a:rPr lang="en-US" sz="2400" dirty="0" err="1" smtClean="0">
                <a:latin typeface="Rockwell" pitchFamily="18" charset="0"/>
              </a:rPr>
              <a:t>Manfaat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ekonomi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dan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lingkungan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dari</a:t>
            </a:r>
            <a:r>
              <a:rPr lang="en-US" sz="2400" dirty="0" smtClean="0">
                <a:latin typeface="Rockwell" pitchFamily="18" charset="0"/>
              </a:rPr>
              <a:t> </a:t>
            </a:r>
            <a:r>
              <a:rPr lang="en-US" sz="2400" dirty="0" err="1" smtClean="0">
                <a:latin typeface="Rockwell" pitchFamily="18" charset="0"/>
              </a:rPr>
              <a:t>hutan</a:t>
            </a:r>
            <a:endParaRPr lang="en-US" sz="2400" dirty="0">
              <a:latin typeface="Rockwell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91000" y="0"/>
            <a:ext cx="4572000" cy="990600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Manfaat</a:t>
            </a:r>
            <a:r>
              <a:rPr 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Property Right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1389995"/>
            <a:ext cx="8229600" cy="4401205"/>
          </a:xfrm>
          <a:prstGeom prst="rect">
            <a:avLst/>
          </a:prstGeom>
          <a:solidFill>
            <a:srgbClr val="06E4CA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marL="165100" indent="-165100">
              <a:buFont typeface="Arial" pitchFamily="34" charset="0"/>
              <a:buChar char="•"/>
            </a:pPr>
            <a:r>
              <a:rPr lang="en-US" sz="2000" dirty="0" smtClean="0">
                <a:latin typeface="Rockwell" pitchFamily="18" charset="0"/>
              </a:rPr>
              <a:t>Don Leal </a:t>
            </a:r>
            <a:r>
              <a:rPr lang="en-US" sz="2000" dirty="0" err="1" smtClean="0">
                <a:latin typeface="Rockwell" pitchFamily="18" charset="0"/>
              </a:rPr>
              <a:t>dari</a:t>
            </a:r>
            <a:r>
              <a:rPr lang="en-US" sz="2000" dirty="0" smtClean="0">
                <a:latin typeface="Rockwell" pitchFamily="18" charset="0"/>
              </a:rPr>
              <a:t> Political Economy Research Center (PERC), </a:t>
            </a:r>
            <a:r>
              <a:rPr lang="en-US" sz="2000" dirty="0" err="1" smtClean="0">
                <a:latin typeface="Rockwell" pitchFamily="18" charset="0"/>
              </a:rPr>
              <a:t>membandingkan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kinerja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praktek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pengelolaan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hutan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pada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hutan</a:t>
            </a:r>
            <a:r>
              <a:rPr lang="en-US" sz="2000" dirty="0" smtClean="0">
                <a:latin typeface="Rockwell" pitchFamily="18" charset="0"/>
              </a:rPr>
              <a:t> yang </a:t>
            </a:r>
            <a:r>
              <a:rPr lang="en-US" sz="2000" dirty="0" err="1" smtClean="0">
                <a:latin typeface="Rockwell" pitchFamily="18" charset="0"/>
              </a:rPr>
              <a:t>dimiliki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oleh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pemerintah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negara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bagian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dengan</a:t>
            </a:r>
            <a:r>
              <a:rPr lang="en-US" sz="2000" dirty="0" smtClean="0">
                <a:latin typeface="Rockwell" pitchFamily="18" charset="0"/>
              </a:rPr>
              <a:t> yang </a:t>
            </a:r>
            <a:r>
              <a:rPr lang="en-US" sz="2000" dirty="0" err="1" smtClean="0">
                <a:latin typeface="Rockwell" pitchFamily="18" charset="0"/>
              </a:rPr>
              <a:t>dioperasikan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oleh</a:t>
            </a:r>
            <a:r>
              <a:rPr lang="en-US" sz="2000" dirty="0" smtClean="0">
                <a:latin typeface="Rockwell" pitchFamily="18" charset="0"/>
              </a:rPr>
              <a:t> US Forest Service (</a:t>
            </a:r>
            <a:r>
              <a:rPr lang="en-US" sz="2000" dirty="0" err="1" smtClean="0">
                <a:latin typeface="Rockwell" pitchFamily="18" charset="0"/>
              </a:rPr>
              <a:t>Pemerintah</a:t>
            </a:r>
            <a:r>
              <a:rPr lang="en-US" sz="2000" dirty="0" smtClean="0">
                <a:latin typeface="Rockwell" pitchFamily="18" charset="0"/>
              </a:rPr>
              <a:t> Federal)</a:t>
            </a:r>
          </a:p>
          <a:p>
            <a:pPr marL="165100" indent="-165100">
              <a:buFont typeface="Arial" pitchFamily="34" charset="0"/>
              <a:buChar char="•"/>
            </a:pPr>
            <a:r>
              <a:rPr lang="en-US" sz="2000" dirty="0" err="1" smtClean="0">
                <a:latin typeface="Rockwell" pitchFamily="18" charset="0"/>
              </a:rPr>
              <a:t>Kesimpulan</a:t>
            </a:r>
            <a:r>
              <a:rPr lang="en-US" sz="2000" dirty="0" smtClean="0">
                <a:latin typeface="Rockwell" pitchFamily="18" charset="0"/>
              </a:rPr>
              <a:t> :</a:t>
            </a:r>
          </a:p>
          <a:p>
            <a:pPr marL="509588" indent="-344488"/>
            <a:r>
              <a:rPr lang="en-US" sz="2000" dirty="0" smtClean="0">
                <a:latin typeface="Rockwell" pitchFamily="18" charset="0"/>
              </a:rPr>
              <a:t>1.  </a:t>
            </a:r>
            <a:r>
              <a:rPr lang="en-US" sz="2000" dirty="0" err="1" smtClean="0">
                <a:latin typeface="Rockwell" pitchFamily="18" charset="0"/>
              </a:rPr>
              <a:t>Hutan</a:t>
            </a:r>
            <a:r>
              <a:rPr lang="en-US" sz="2000" dirty="0" smtClean="0">
                <a:latin typeface="Rockwell" pitchFamily="18" charset="0"/>
              </a:rPr>
              <a:t> yang </a:t>
            </a:r>
            <a:r>
              <a:rPr lang="en-US" sz="2000" dirty="0" err="1" smtClean="0">
                <a:latin typeface="Rockwell" pitchFamily="18" charset="0"/>
              </a:rPr>
              <a:t>dikelola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oleh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pemerintah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negara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bagian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menghasilkan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kinerja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ekonomi</a:t>
            </a:r>
            <a:r>
              <a:rPr lang="en-US" sz="2000" dirty="0" smtClean="0">
                <a:latin typeface="Rockwell" pitchFamily="18" charset="0"/>
              </a:rPr>
              <a:t> yang </a:t>
            </a:r>
            <a:r>
              <a:rPr lang="en-US" sz="2000" dirty="0" err="1" smtClean="0">
                <a:latin typeface="Rockwell" pitchFamily="18" charset="0"/>
              </a:rPr>
              <a:t>unggul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dibandingkan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dengan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hutan</a:t>
            </a:r>
            <a:r>
              <a:rPr lang="en-US" sz="2000" dirty="0" smtClean="0">
                <a:latin typeface="Rockwell" pitchFamily="18" charset="0"/>
              </a:rPr>
              <a:t> yang </a:t>
            </a:r>
            <a:r>
              <a:rPr lang="en-US" sz="2000" dirty="0" err="1" smtClean="0">
                <a:latin typeface="Rockwell" pitchFamily="18" charset="0"/>
              </a:rPr>
              <a:t>dikelola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oleh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pemerintah</a:t>
            </a:r>
            <a:r>
              <a:rPr lang="en-US" sz="2000" dirty="0" smtClean="0">
                <a:latin typeface="Rockwell" pitchFamily="18" charset="0"/>
              </a:rPr>
              <a:t> federal</a:t>
            </a:r>
          </a:p>
          <a:p>
            <a:pPr marL="509588" indent="-344488">
              <a:buAutoNum type="arabicPeriod" startAt="2"/>
            </a:pPr>
            <a:r>
              <a:rPr lang="en-US" sz="2000" dirty="0" err="1" smtClean="0">
                <a:latin typeface="Rockwell" pitchFamily="18" charset="0"/>
              </a:rPr>
              <a:t>Kinerja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ekonomi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unggul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ini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dicapai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dengan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kualitas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lingkungan</a:t>
            </a:r>
            <a:r>
              <a:rPr lang="en-US" sz="2000" dirty="0" smtClean="0">
                <a:latin typeface="Rockwell" pitchFamily="18" charset="0"/>
              </a:rPr>
              <a:t> yang </a:t>
            </a:r>
            <a:r>
              <a:rPr lang="en-US" sz="2000" dirty="0" err="1" smtClean="0">
                <a:latin typeface="Rockwell" pitchFamily="18" charset="0"/>
              </a:rPr>
              <a:t>lebih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tinggi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di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tanah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negara</a:t>
            </a:r>
            <a:r>
              <a:rPr lang="en-US" sz="2000" dirty="0" smtClean="0">
                <a:latin typeface="Rockwell" pitchFamily="18" charset="0"/>
              </a:rPr>
              <a:t> yang </a:t>
            </a:r>
            <a:r>
              <a:rPr lang="en-US" sz="2000" dirty="0" err="1" smtClean="0">
                <a:latin typeface="Rockwell" pitchFamily="18" charset="0"/>
              </a:rPr>
              <a:t>dikelola</a:t>
            </a:r>
            <a:r>
              <a:rPr lang="en-US" sz="2000" dirty="0" smtClean="0">
                <a:latin typeface="Rockwell" pitchFamily="18" charset="0"/>
              </a:rPr>
              <a:t>. </a:t>
            </a:r>
          </a:p>
          <a:p>
            <a:pPr marL="165100" algn="ctr"/>
            <a:endParaRPr lang="en-US" sz="2000" dirty="0" smtClean="0">
              <a:latin typeface="Rockwell" pitchFamily="18" charset="0"/>
            </a:endParaRPr>
          </a:p>
          <a:p>
            <a:pPr marL="165100" algn="ctr"/>
            <a:endParaRPr lang="en-US" sz="2000" dirty="0" smtClean="0">
              <a:latin typeface="Rockwell" pitchFamily="18" charset="0"/>
            </a:endParaRPr>
          </a:p>
          <a:p>
            <a:pPr marL="165100" algn="ctr"/>
            <a:r>
              <a:rPr lang="en-US" sz="2000" dirty="0" err="1" smtClean="0">
                <a:latin typeface="Rockwell" pitchFamily="18" charset="0"/>
              </a:rPr>
              <a:t>Secara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umum</a:t>
            </a:r>
            <a:r>
              <a:rPr lang="en-US" sz="2000" dirty="0" smtClean="0">
                <a:latin typeface="Rockwell" pitchFamily="18" charset="0"/>
              </a:rPr>
              <a:t>, </a:t>
            </a:r>
            <a:r>
              <a:rPr lang="en-US" sz="2000" dirty="0" err="1" smtClean="0">
                <a:latin typeface="Rockwell" pitchFamily="18" charset="0"/>
              </a:rPr>
              <a:t>kinerja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kedua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pihak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relatif</a:t>
            </a:r>
            <a:r>
              <a:rPr lang="en-US" sz="2000" dirty="0" smtClean="0">
                <a:latin typeface="Rockwell" pitchFamily="18" charset="0"/>
              </a:rPr>
              <a:t>. </a:t>
            </a:r>
            <a:r>
              <a:rPr lang="en-US" sz="2000" dirty="0" err="1" smtClean="0">
                <a:latin typeface="Rockwell" pitchFamily="18" charset="0"/>
              </a:rPr>
              <a:t>Ini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adalah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bukti</a:t>
            </a:r>
            <a:r>
              <a:rPr lang="en-US" sz="2000" dirty="0" smtClean="0">
                <a:latin typeface="Rockwell" pitchFamily="18" charset="0"/>
              </a:rPr>
              <a:t> </a:t>
            </a:r>
            <a:r>
              <a:rPr lang="en-US" sz="2000" dirty="0" err="1" smtClean="0">
                <a:latin typeface="Rockwell" pitchFamily="18" charset="0"/>
              </a:rPr>
              <a:t>peran</a:t>
            </a:r>
            <a:r>
              <a:rPr lang="en-US" sz="2000" dirty="0" smtClean="0">
                <a:latin typeface="Rockwell" pitchFamily="18" charset="0"/>
              </a:rPr>
              <a:t> Property Right.</a:t>
            </a:r>
          </a:p>
        </p:txBody>
      </p:sp>
      <p:sp>
        <p:nvSpPr>
          <p:cNvPr id="5" name="Rectangle 4"/>
          <p:cNvSpPr/>
          <p:nvPr/>
        </p:nvSpPr>
        <p:spPr>
          <a:xfrm>
            <a:off x="3733800" y="0"/>
            <a:ext cx="5029200" cy="990600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Penelitian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Hutan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yang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Dioperasikan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Pemerintah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AS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191000" y="4419600"/>
            <a:ext cx="304800" cy="457200"/>
          </a:xfrm>
          <a:prstGeom prst="downArrow">
            <a:avLst/>
          </a:prstGeom>
          <a:ln w="28575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357</Words>
  <Application>Microsoft Office PowerPoint</Application>
  <PresentationFormat>On-screen Show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ANALISIS KEBIJAKAN PUBLIK  “PROPERTY RIGHT AND FORESTS”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Terima Kasih…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KEBIJAKAN PUBLIK “PROPERTY RIGHT AND FORESTS”</dc:title>
  <dc:creator>user</dc:creator>
  <cp:lastModifiedBy>Acer</cp:lastModifiedBy>
  <cp:revision>31</cp:revision>
  <dcterms:created xsi:type="dcterms:W3CDTF">2015-10-22T12:58:17Z</dcterms:created>
  <dcterms:modified xsi:type="dcterms:W3CDTF">2015-10-30T03:33:34Z</dcterms:modified>
</cp:coreProperties>
</file>