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26" r:id="rId2"/>
  </p:sldMasterIdLst>
  <p:notesMasterIdLst>
    <p:notesMasterId r:id="rId23"/>
  </p:notesMasterIdLst>
  <p:sldIdLst>
    <p:sldId id="256" r:id="rId3"/>
    <p:sldId id="274" r:id="rId4"/>
    <p:sldId id="275" r:id="rId5"/>
    <p:sldId id="276" r:id="rId6"/>
    <p:sldId id="277" r:id="rId7"/>
    <p:sldId id="278" r:id="rId8"/>
    <p:sldId id="279" r:id="rId9"/>
    <p:sldId id="281" r:id="rId10"/>
    <p:sldId id="280" r:id="rId11"/>
    <p:sldId id="283" r:id="rId12"/>
    <p:sldId id="282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60" d="100"/>
          <a:sy n="60" d="100"/>
        </p:scale>
        <p:origin x="-166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97678DB-3F8D-4CD0-BA77-3656CB4B8304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5A5A28D-BDB6-46FF-A1EF-D3D59E3A7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5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6C40-87BD-4CCF-BE99-7507A32C97AC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9FB1-3991-411E-86C6-07A97BC0523E}" type="datetime1">
              <a:rPr lang="en-US" smtClean="0">
                <a:solidFill>
                  <a:schemeClr val="bg1"/>
                </a:solidFill>
              </a:rPr>
              <a:pPr/>
              <a:t>10/9/2012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874A-03A9-404C-A9D6-1CAF7ABA271C}" type="datetime1">
              <a:rPr lang="en-US" smtClean="0">
                <a:solidFill>
                  <a:schemeClr val="bg1"/>
                </a:solidFill>
              </a:rPr>
              <a:pPr/>
              <a:t>10/9/2012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9229-064C-466D-8EDA-81A89C6BAC2F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8CEF-0540-4A6D-BEBE-A0A8D3A128F1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61CB-2235-4A46-A6E1-771709B5B34D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1E94-5CA2-484F-86EC-7F742B6F4A2B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B02D-E23C-43D6-88A3-D62EE59346AB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1FEA-9B78-4CA1-8639-6E2C778BBE3D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85A0-A242-47DF-8149-6EDFF52C51A5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6AE4-BB99-4A83-852F-F03AC53EDC40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90B03-265C-4BDC-96E8-B0C61C1E9E5A}" type="datetime1">
              <a:rPr lang="en-US" smtClean="0">
                <a:solidFill>
                  <a:schemeClr val="bg1"/>
                </a:solidFill>
              </a:rPr>
              <a:pPr/>
              <a:t>10/9/2012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STATISTIK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285984" y="3571876"/>
            <a:ext cx="4600580" cy="1199704"/>
          </a:xfrm>
        </p:spPr>
        <p:txBody>
          <a:bodyPr>
            <a:normAutofit fontScale="92500"/>
          </a:bodyPr>
          <a:lstStyle/>
          <a:p>
            <a:r>
              <a:rPr lang="id-ID" dirty="0" smtClean="0">
                <a:solidFill>
                  <a:schemeClr val="tx1"/>
                </a:solidFill>
              </a:rPr>
              <a:t>LECTURE: 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AL MUIZZUDDIN F., SE., ME.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00108"/>
            <a:ext cx="914400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Probability</a:t>
            </a:r>
            <a:endParaRPr lang="id-ID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d-ID" b="1" dirty="0" smtClean="0"/>
              <a:t>CONTOH SOAL</a:t>
            </a:r>
            <a:endParaRPr lang="id-ID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59915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07714"/>
            <a:ext cx="8215370" cy="510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6531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52699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626073" cy="414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8048256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7072362" cy="483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8572"/>
            <a:ext cx="7310465" cy="614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5227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157163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id-ID" sz="3200" i="1" dirty="0" smtClean="0"/>
              <a:t>I</a:t>
            </a:r>
            <a:r>
              <a:rPr lang="en-US" sz="3200" i="1" dirty="0" err="1" smtClean="0"/>
              <a:t>dentify</a:t>
            </a:r>
            <a:r>
              <a:rPr lang="en-US" sz="3200" i="1" dirty="0" smtClean="0"/>
              <a:t> the sample space of the probability experiment and</a:t>
            </a:r>
            <a:r>
              <a:rPr lang="id-ID" sz="3200" i="1" dirty="0" smtClean="0"/>
              <a:t> </a:t>
            </a:r>
            <a:r>
              <a:rPr lang="en-US" sz="3200" i="1" dirty="0" smtClean="0"/>
              <a:t>determine </a:t>
            </a:r>
            <a:r>
              <a:rPr lang="id-ID" sz="3200" i="1" dirty="0" smtClean="0"/>
              <a:t>probability </a:t>
            </a:r>
            <a:r>
              <a:rPr lang="en-US" sz="3200" i="1" dirty="0" smtClean="0"/>
              <a:t>the number of outcomes in the event.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482849"/>
          </a:xfrm>
        </p:spPr>
        <p:txBody>
          <a:bodyPr/>
          <a:lstStyle/>
          <a:p>
            <a:r>
              <a:rPr lang="id-ID" dirty="0" smtClean="0"/>
              <a:t>Procedure: tossing four coins</a:t>
            </a:r>
          </a:p>
          <a:p>
            <a:pPr lvl="1"/>
            <a:r>
              <a:rPr lang="id-ID" dirty="0" smtClean="0"/>
              <a:t>Event: getting three heads, getting two non-heads</a:t>
            </a:r>
          </a:p>
          <a:p>
            <a:r>
              <a:rPr lang="id-ID" dirty="0" smtClean="0"/>
              <a:t>Procedure: rolling 2 six-sided dice</a:t>
            </a:r>
          </a:p>
          <a:p>
            <a:pPr lvl="1"/>
            <a:r>
              <a:rPr lang="id-ID" dirty="0" smtClean="0"/>
              <a:t>Event: g</a:t>
            </a:r>
            <a:r>
              <a:rPr lang="en-US" dirty="0" err="1" smtClean="0"/>
              <a:t>etting</a:t>
            </a:r>
            <a:r>
              <a:rPr lang="en-US" dirty="0" smtClean="0"/>
              <a:t> a sum of 4 or 5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28794" y="357166"/>
            <a:ext cx="4567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LATIHAN SOAL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Concept In this section we present three different approaches to finding the</a:t>
            </a:r>
            <a:r>
              <a:rPr lang="id-ID" dirty="0" smtClean="0"/>
              <a:t> </a:t>
            </a:r>
            <a:r>
              <a:rPr lang="en-US" dirty="0" smtClean="0"/>
              <a:t>probability of an event. The most important objective of this section is to learn</a:t>
            </a:r>
            <a:r>
              <a:rPr lang="id-ID" dirty="0" smtClean="0"/>
              <a:t> </a:t>
            </a:r>
            <a:r>
              <a:rPr lang="en-US" dirty="0" smtClean="0"/>
              <a:t>how to interpret probability values, which are expressed as values between 0 and 1.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D56ECA-4C16-4208-B374-27591EF545A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28"/>
            <a:ext cx="581807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D56ECA-4C16-4208-B374-27591EF545A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00166" y="1643050"/>
            <a:ext cx="38523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Selesai.. 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Basics of Probability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D56ECA-4C16-4208-B374-27591EF545A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357298"/>
            <a:ext cx="88942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D56ECA-4C16-4208-B374-27591EF545A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1"/>
            <a:ext cx="9144000" cy="353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429132"/>
            <a:ext cx="604005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Probabilitas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185330" cy="174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14751"/>
            <a:ext cx="7929618" cy="8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2990" y="4397600"/>
            <a:ext cx="786439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5934098"/>
            <a:ext cx="65151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Lanjut..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89429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9094644" cy="124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637" y="571480"/>
            <a:ext cx="779406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63" y="2143116"/>
            <a:ext cx="890593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71538" y="714356"/>
            <a:ext cx="4662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 pendekatan..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5786446" y="1214422"/>
            <a:ext cx="857256" cy="1000132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Lanjut..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8161660" cy="2034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3" y="3786190"/>
            <a:ext cx="8316447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745B0B8-F12E-4BA6-AED8-2FA9328FAD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</Words>
  <Application>Microsoft Office PowerPoint</Application>
  <PresentationFormat>On-screen Show (4:3)</PresentationFormat>
  <Paragraphs>38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STATISTIK</vt:lpstr>
      <vt:lpstr>PowerPoint Presentation</vt:lpstr>
      <vt:lpstr>Basics of Probability</vt:lpstr>
      <vt:lpstr>PowerPoint Presentation</vt:lpstr>
      <vt:lpstr>Jenis Probabilitas</vt:lpstr>
      <vt:lpstr>Lanjut..</vt:lpstr>
      <vt:lpstr>PowerPoint Presentation</vt:lpstr>
      <vt:lpstr>PowerPoint Presentation</vt:lpstr>
      <vt:lpstr>Lanjut..</vt:lpstr>
      <vt:lpstr>CONTOH SOAL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 the sample space of the probability experiment and determine probability the number of outcomes in the event.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2012-02-20T16:58:01Z</dcterms:created>
  <dcterms:modified xsi:type="dcterms:W3CDTF">2012-10-09T09:20:53Z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TC101659609990</vt:lpwstr>
  </property>
</Properties>
</file>